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36"/>
  </p:notesMasterIdLst>
  <p:sldIdLst>
    <p:sldId id="386" r:id="rId3"/>
    <p:sldId id="387" r:id="rId4"/>
    <p:sldId id="388" r:id="rId5"/>
    <p:sldId id="389" r:id="rId6"/>
    <p:sldId id="410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304" r:id="rId28"/>
    <p:sldId id="334" r:id="rId29"/>
    <p:sldId id="335" r:id="rId30"/>
    <p:sldId id="336" r:id="rId31"/>
    <p:sldId id="337" r:id="rId32"/>
    <p:sldId id="338" r:id="rId33"/>
    <p:sldId id="340" r:id="rId34"/>
    <p:sldId id="384" r:id="rId3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4CA"/>
          </a:solidFill>
        </a:fill>
      </a:tcStyle>
    </a:wholeTbl>
    <a:band2H>
      <a:tcTxStyle/>
      <a:tcStyle>
        <a:tcBdr/>
        <a:fill>
          <a:solidFill>
            <a:srgbClr val="F6EB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1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5583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42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263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788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6964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139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2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6636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7177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4767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5491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444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123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399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1929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9742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6970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378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4639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0732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245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9903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428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1162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22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549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589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607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183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46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7244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0766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8739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8078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5810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212" y="115887"/>
            <a:ext cx="8839201" cy="674211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58233" y="0"/>
            <a:ext cx="8513234" cy="81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Shape 15" descr="Shap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49" y="913012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ransition spd="med"/>
  <p:hf hdr="0" dt="0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defTabSz="713231">
              <a:defRPr sz="3432"/>
            </a:pPr>
            <a:r>
              <a:t>Data Structures and Abstractions with Java</a:t>
            </a:r>
            <a:r>
              <a:rPr baseline="30018"/>
              <a:t>™</a:t>
            </a:r>
          </a:p>
        </p:txBody>
      </p:sp>
      <p:sp>
        <p:nvSpPr>
          <p:cNvPr id="44" name="Shape 196"/>
          <p:cNvSpPr txBox="1">
            <a:spLocks noGrp="1"/>
          </p:cNvSpPr>
          <p:nvPr>
            <p:ph type="body" sz="quarter" idx="1"/>
          </p:nvPr>
        </p:nvSpPr>
        <p:spPr>
          <a:xfrm>
            <a:off x="400049" y="913012"/>
            <a:ext cx="7804896" cy="7160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7FA3"/>
                </a:solidFill>
              </a:defRPr>
            </a:pPr>
            <a:r>
              <a:t>5</a:t>
            </a:r>
            <a:r>
              <a:rPr baseline="30000"/>
              <a:t>th</a:t>
            </a:r>
            <a:r>
              <a:t> Edition</a:t>
            </a:r>
          </a:p>
        </p:txBody>
      </p:sp>
      <p:sp>
        <p:nvSpPr>
          <p:cNvPr id="45" name="Shape 198"/>
          <p:cNvSpPr txBox="1"/>
          <p:nvPr/>
        </p:nvSpPr>
        <p:spPr>
          <a:xfrm>
            <a:off x="4826000" y="1402836"/>
            <a:ext cx="3657600" cy="1012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Chapter 27</a:t>
            </a:r>
          </a:p>
        </p:txBody>
      </p:sp>
      <p:sp>
        <p:nvSpPr>
          <p:cNvPr id="46" name="Shape 199"/>
          <p:cNvSpPr txBox="1"/>
          <p:nvPr/>
        </p:nvSpPr>
        <p:spPr>
          <a:xfrm>
            <a:off x="4817532" y="2853446"/>
            <a:ext cx="4199468" cy="1538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A Heap Implementation</a:t>
            </a:r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1203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Adding an Entry without Swaps</a:t>
            </a:r>
          </a:p>
        </p:txBody>
      </p:sp>
      <p:sp>
        <p:nvSpPr>
          <p:cNvPr id="80" name="FIGURE 27-3 A revision of the steps to add 85, as shown in Figure 27-2, to avoid swaps"/>
          <p:cNvSpPr txBox="1">
            <a:spLocks noGrp="1"/>
          </p:cNvSpPr>
          <p:nvPr>
            <p:ph type="body" sz="quarter" idx="1"/>
          </p:nvPr>
        </p:nvSpPr>
        <p:spPr>
          <a:xfrm>
            <a:off x="443971" y="5848708"/>
            <a:ext cx="8513566" cy="581002"/>
          </a:xfrm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t>FIGURE 27-3 A revision of the steps to add 85, as shown in Figure 27-2, to avoid swaps</a:t>
            </a:r>
          </a:p>
        </p:txBody>
      </p:sp>
      <p:pic>
        <p:nvPicPr>
          <p:cNvPr id="81" name="4 tree diagrams represent the nodes in a binary tree structure. Add new leaf." descr="4 tree diagrams represent the nodes in a binary tree structure. Add new leaf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103" y="824735"/>
            <a:ext cx="3439085" cy="2510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4 tree diagrams represent the nodes in a binary tree structure. Slide value larger than new value." descr="4 tree diagrams represent the nodes in a binary tree structure. Slide value larger than new value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31011" y="799335"/>
            <a:ext cx="3386087" cy="2561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4 tree diagrams represent the nodes in a binary tree structure. Insert where new value is less than empty node’s parent." descr="4 tree diagrams represent the nodes in a binary tree structure. Insert where new value is less than empty node’s parent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8633" y="3632646"/>
            <a:ext cx="3469727" cy="234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4 tree diagrams represent the nodes in a binary tree structure. Result is a max heap." descr="4 tree diagrams represent the nodes in a binary tree structure. Result is a max heap.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33872" y="3636416"/>
            <a:ext cx="2693224" cy="234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0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Adding an Entry to Heap (Part 1)</a:t>
            </a:r>
          </a:p>
        </p:txBody>
      </p:sp>
      <p:sp>
        <p:nvSpPr>
          <p:cNvPr id="87" name="FIGURE 27-4 An array representation of the steps in Figure 27-3"/>
          <p:cNvSpPr txBox="1">
            <a:spLocks noGrp="1"/>
          </p:cNvSpPr>
          <p:nvPr>
            <p:ph type="body" sz="quarter" idx="1"/>
          </p:nvPr>
        </p:nvSpPr>
        <p:spPr>
          <a:xfrm>
            <a:off x="457200" y="5945315"/>
            <a:ext cx="8229600" cy="581001"/>
          </a:xfrm>
          <a:prstGeom prst="rect">
            <a:avLst/>
          </a:prstGeom>
        </p:spPr>
        <p:txBody>
          <a:bodyPr/>
          <a:lstStyle>
            <a:lvl1pPr defTabSz="466344">
              <a:defRPr sz="2243"/>
            </a:lvl1pPr>
          </a:lstStyle>
          <a:p>
            <a:r>
              <a:t>FIGURE 27-4 An array representation of the steps in Figure 27-3</a:t>
            </a:r>
          </a:p>
        </p:txBody>
      </p:sp>
      <p:pic>
        <p:nvPicPr>
          <p:cNvPr id="88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971" y="824256"/>
            <a:ext cx="7970293" cy="1320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971" y="2320896"/>
            <a:ext cx="7970293" cy="1001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971" y="3622727"/>
            <a:ext cx="6953217" cy="1072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3971" y="4976031"/>
            <a:ext cx="8093886" cy="104064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632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Adding an Entry to Heap (Part 2)</a:t>
            </a:r>
          </a:p>
        </p:txBody>
      </p:sp>
      <p:sp>
        <p:nvSpPr>
          <p:cNvPr id="94" name="FIGURE 27-4 An array representation of the steps in Figure 27-3"/>
          <p:cNvSpPr txBox="1">
            <a:spLocks noGrp="1"/>
          </p:cNvSpPr>
          <p:nvPr>
            <p:ph type="body" sz="quarter" idx="1"/>
          </p:nvPr>
        </p:nvSpPr>
        <p:spPr>
          <a:xfrm>
            <a:off x="457200" y="5945315"/>
            <a:ext cx="8229600" cy="581001"/>
          </a:xfrm>
          <a:prstGeom prst="rect">
            <a:avLst/>
          </a:prstGeom>
        </p:spPr>
        <p:txBody>
          <a:bodyPr/>
          <a:lstStyle>
            <a:lvl1pPr defTabSz="466344">
              <a:defRPr sz="2243"/>
            </a:lvl1pPr>
          </a:lstStyle>
          <a:p>
            <a:r>
              <a:t>FIGURE 27-4 An array representation of the steps in Figure 27-3</a:t>
            </a:r>
          </a:p>
        </p:txBody>
      </p:sp>
      <p:pic>
        <p:nvPicPr>
          <p:cNvPr id="95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865" y="1349840"/>
            <a:ext cx="8093885" cy="1040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865" y="2892790"/>
            <a:ext cx="7321981" cy="96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A diagram illustrates an array representation for adding a new entry. 6 array representations and their tree view are given.&#10;&#10;Picture 2" descr="A diagram illustrates an array representation for adding a new entry. 6 array representations and their tree view are given.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7865" y="4362647"/>
            <a:ext cx="8325135" cy="104064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9066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Adding an Entry</a:t>
            </a:r>
          </a:p>
        </p:txBody>
      </p:sp>
      <p:sp>
        <p:nvSpPr>
          <p:cNvPr id="100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Algorithm to add a new entry to a heap</a:t>
            </a:r>
          </a:p>
        </p:txBody>
      </p:sp>
      <p:sp>
        <p:nvSpPr>
          <p:cNvPr id="101" name="Algorithm add(newEntry)…"/>
          <p:cNvSpPr txBox="1"/>
          <p:nvPr/>
        </p:nvSpPr>
        <p:spPr>
          <a:xfrm>
            <a:off x="457200" y="948783"/>
            <a:ext cx="7692477" cy="4864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600"/>
              </a:spcBef>
              <a:defRPr sz="18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add(newEntry)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Precondition: The array heap has room for another entry.</a:t>
            </a:r>
          </a:p>
          <a:p>
            <a:pPr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newIndex = </a:t>
            </a:r>
            <a:r>
              <a:t>index of next available array location</a:t>
            </a:r>
          </a:p>
          <a:p>
            <a:pPr defTabSz="457200">
              <a:spcBef>
                <a:spcPts val="600"/>
              </a:spcBef>
              <a:tabLst>
                <a:tab pos="2692400" algn="l"/>
              </a:tabLst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parentIndex </a:t>
            </a:r>
            <a:r>
              <a:rPr i="0" spc="157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= </a:t>
            </a:r>
            <a:r>
              <a:rPr i="0" spc="157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newIndex/2	</a:t>
            </a:r>
            <a:r>
              <a:rPr i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//</a:t>
            </a:r>
            <a:r>
              <a:rPr i="0" spc="-404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>
                <a:solidFill>
                  <a:schemeClr val="accent6"/>
                </a:solidFill>
              </a:rPr>
              <a:t>Index of parent of available location</a:t>
            </a:r>
          </a:p>
          <a:p>
            <a:pPr defTabSz="457200">
              <a:spcBef>
                <a:spcPts val="600"/>
              </a:spcBef>
              <a:defRPr sz="1800"/>
            </a:pPr>
            <a:r>
              <a:rPr b="1"/>
              <a:t>while </a:t>
            </a:r>
            <a:r>
              <a:t>(parentIndex &gt; 0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t>newEntry &gt; heap[parentIndex])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lvl="2" indent="457200" defTabSz="457200">
              <a:spcBef>
                <a:spcPts val="600"/>
              </a:spcBef>
              <a:defRPr sz="1800"/>
            </a:pPr>
            <a:r>
              <a:t>heap[newIndex] = heap[parentIndex] </a:t>
            </a:r>
            <a:r>
              <a:rPr>
                <a:solidFill>
                  <a:schemeClr val="accent6"/>
                </a:solidFill>
              </a:rPr>
              <a:t>// </a:t>
            </a:r>
            <a:r>
              <a:rPr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parent to available location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Update indices</a:t>
            </a:r>
          </a:p>
          <a:p>
            <a:pPr marR="2711450" lvl="2" indent="457200" defTabSz="457200">
              <a:spcBef>
                <a:spcPts val="600"/>
              </a:spcBef>
              <a:defRPr sz="1800"/>
            </a:pPr>
            <a:r>
              <a:t>newIndex = parentIndex parentIndex = newIndex/2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defTabSz="457200">
              <a:spcBef>
                <a:spcPts val="600"/>
              </a:spcBef>
              <a:tabLst>
                <a:tab pos="3746500" algn="l"/>
              </a:tabLst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heap[newIndex]</a:t>
            </a:r>
            <a:r>
              <a:rPr i="0" spc="165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=</a:t>
            </a:r>
            <a:r>
              <a:rPr i="0" spc="165"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newEntry	</a:t>
            </a:r>
            <a:r>
              <a:rPr i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//</a:t>
            </a:r>
            <a:r>
              <a:rPr i="0" spc="-172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>
                <a:solidFill>
                  <a:schemeClr val="accent6"/>
                </a:solidFill>
              </a:rPr>
              <a:t>Place</a:t>
            </a:r>
            <a:r>
              <a:rPr spc="-165">
                <a:solidFill>
                  <a:schemeClr val="accent6"/>
                </a:solidFill>
              </a:rPr>
              <a:t> </a:t>
            </a:r>
            <a:r>
              <a:rPr>
                <a:solidFill>
                  <a:schemeClr val="accent6"/>
                </a:solidFill>
              </a:rPr>
              <a:t>new</a:t>
            </a:r>
            <a:r>
              <a:rPr spc="-165">
                <a:solidFill>
                  <a:schemeClr val="accent6"/>
                </a:solidFill>
              </a:rPr>
              <a:t> </a:t>
            </a:r>
            <a:r>
              <a:rPr>
                <a:solidFill>
                  <a:schemeClr val="accent6"/>
                </a:solidFill>
              </a:rPr>
              <a:t>entry</a:t>
            </a:r>
            <a:r>
              <a:rPr spc="-165">
                <a:solidFill>
                  <a:schemeClr val="accent6"/>
                </a:solidFill>
              </a:rPr>
              <a:t> </a:t>
            </a:r>
            <a:r>
              <a:rPr>
                <a:solidFill>
                  <a:schemeClr val="accent6"/>
                </a:solidFill>
              </a:rPr>
              <a:t>in</a:t>
            </a:r>
            <a:r>
              <a:rPr spc="-165">
                <a:solidFill>
                  <a:schemeClr val="accent6"/>
                </a:solidFill>
              </a:rPr>
              <a:t> </a:t>
            </a:r>
            <a:r>
              <a:rPr>
                <a:solidFill>
                  <a:schemeClr val="accent6"/>
                </a:solidFill>
              </a:rPr>
              <a:t>correct</a:t>
            </a:r>
            <a:r>
              <a:rPr spc="-165">
                <a:solidFill>
                  <a:schemeClr val="accent6"/>
                </a:solidFill>
              </a:rPr>
              <a:t> </a:t>
            </a:r>
            <a:r>
              <a:rPr>
                <a:solidFill>
                  <a:schemeClr val="accent6"/>
                </a:solidFill>
              </a:rPr>
              <a:t>location</a:t>
            </a:r>
          </a:p>
          <a:p>
            <a:pPr marR="2938145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if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(</a:t>
            </a:r>
            <a:r>
              <a:t>the array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heap </a:t>
            </a:r>
            <a:r>
              <a:t>is full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) </a:t>
            </a:r>
          </a:p>
          <a:p>
            <a:pPr marR="2938145"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Double</a:t>
            </a:r>
            <a:r>
              <a:rPr spc="-247"/>
              <a:t> </a:t>
            </a:r>
            <a:r>
              <a:t>the</a:t>
            </a:r>
            <a:r>
              <a:rPr spc="-247"/>
              <a:t> </a:t>
            </a:r>
            <a:r>
              <a:t>size</a:t>
            </a:r>
            <a:r>
              <a:rPr spc="-247"/>
              <a:t> </a:t>
            </a:r>
            <a:r>
              <a:t>of</a:t>
            </a:r>
            <a:r>
              <a:rPr spc="-209"/>
              <a:t> </a:t>
            </a:r>
            <a:r>
              <a:t>the</a:t>
            </a:r>
            <a:r>
              <a:rPr spc="-247"/>
              <a:t> </a:t>
            </a:r>
            <a:r>
              <a:t>array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4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Adding an Entry</a:t>
            </a:r>
          </a:p>
        </p:txBody>
      </p:sp>
      <p:sp>
        <p:nvSpPr>
          <p:cNvPr id="104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The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</a:t>
            </a:r>
          </a:p>
        </p:txBody>
      </p:sp>
      <p:sp>
        <p:nvSpPr>
          <p:cNvPr id="105" name="public void add(T newEntry)…"/>
          <p:cNvSpPr txBox="1"/>
          <p:nvPr/>
        </p:nvSpPr>
        <p:spPr>
          <a:xfrm>
            <a:off x="249435" y="1319530"/>
            <a:ext cx="8644177" cy="374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add(T newEntry)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checkIntegrity();        </a:t>
            </a:r>
            <a:r>
              <a:t>// Ensure initialization of data fields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newIndex = lastIndex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parentIndex = newIndex / </a:t>
            </a:r>
            <a:r>
              <a:rPr>
                <a:solidFill>
                  <a:srgbClr val="272AD8"/>
                </a:solidFill>
              </a:rPr>
              <a:t>2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 (parentIndex &gt;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 &amp;&amp; newEntry.compareTo(heap[parentIndex]) &gt;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heap[newIndex] = heap[parentIndex];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newIndex = parentIndex;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parentIndex = newIndex / </a:t>
            </a:r>
            <a:r>
              <a:rPr>
                <a:solidFill>
                  <a:srgbClr val="272AD8"/>
                </a:solidFill>
              </a:rPr>
              <a:t>2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heap[newIndex] = newEntry;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lastIndex++;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ensureCapacity();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add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824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Removing a Value from A Heap</a:t>
            </a:r>
          </a:p>
        </p:txBody>
      </p:sp>
      <p:sp>
        <p:nvSpPr>
          <p:cNvPr id="108" name="FIGURE 27-5 The steps to remove the entry in the root of the maxheap in Figure 27-3d"/>
          <p:cNvSpPr txBox="1">
            <a:spLocks noGrp="1"/>
          </p:cNvSpPr>
          <p:nvPr>
            <p:ph type="body" sz="quarter" idx="1"/>
          </p:nvPr>
        </p:nvSpPr>
        <p:spPr>
          <a:xfrm>
            <a:off x="315217" y="5784166"/>
            <a:ext cx="8513566" cy="645544"/>
          </a:xfrm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t>FIGURE 27-5 The steps to remove the entry in the root of the maxheap in Figure 27-3d</a:t>
            </a:r>
          </a:p>
        </p:txBody>
      </p:sp>
      <p:pic>
        <p:nvPicPr>
          <p:cNvPr id="109" name="4 tree diagrams represent the nodes in a binary tree structure. Replace the root’s entry wit the last leaf’s value." descr="4 tree diagrams represent the nodes in a binary tree structure. Replace the root’s entry wit the last leaf’s value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6892" y="810330"/>
            <a:ext cx="3141046" cy="2494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4 tree diagrams represent the nodes in a binary tree structure. Delete the leaf, swap 30 with it’s largest child, 85." descr="4 tree diagrams represent the nodes in a binary tree structure. Delete the leaf, swap 30 with it’s largest child, 85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77372" y="810330"/>
            <a:ext cx="2941210" cy="2485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4 tree diagrams represent the nodes in a binary tree structure. Swap 30 with the largest child, 80." descr="4 tree diagrams represent the nodes in a binary tree structure. Swap 30 with the largest child, 80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562" y="3557155"/>
            <a:ext cx="3076885" cy="2353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4 tree diagrams represent the nodes in a binary tree structure. Result is a maxheap." descr="4 tree diagrams represent the nodes in a binary tree structure. Result is a maxheap.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59227" y="3557155"/>
            <a:ext cx="2814143" cy="23762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7573369" y="1759527"/>
            <a:ext cx="125541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Semiheap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056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Removing a Value without Swaps</a:t>
            </a:r>
          </a:p>
        </p:txBody>
      </p:sp>
      <p:sp>
        <p:nvSpPr>
          <p:cNvPr id="115" name="FIGURE 27-6 The steps to transform the semiheap in Figure 27-5b into a heap without using swaps"/>
          <p:cNvSpPr txBox="1">
            <a:spLocks noGrp="1"/>
          </p:cNvSpPr>
          <p:nvPr>
            <p:ph type="body" sz="quarter" idx="1"/>
          </p:nvPr>
        </p:nvSpPr>
        <p:spPr>
          <a:xfrm>
            <a:off x="495300" y="5767813"/>
            <a:ext cx="7648327" cy="72040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384047">
              <a:defRPr sz="1848"/>
            </a:lvl1pPr>
          </a:lstStyle>
          <a:p>
            <a:r>
              <a:t>FIGURE 27-6 The steps to transform the semiheap in Figure 27-5b into a heap without using swaps</a:t>
            </a:r>
          </a:p>
        </p:txBody>
      </p:sp>
      <p:pic>
        <p:nvPicPr>
          <p:cNvPr id="116" name="4 tree diagrams represent the nodes in a binary tree structure. There are 4 levels in each tree. The root node of A is 30, and the root node of B, C and D is 85. Copy 30 and replace it with the root’s largest child." descr="4 tree diagrams represent the nodes in a binary tree structure. There are 4 levels in each tree. The root node of A is 30, and the root node of B, C and D is 85. Copy 30 and replace it with the root’s largest child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27" y="778555"/>
            <a:ext cx="3105750" cy="24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4 tree diagrams represent the nodes in a binary tree structure. There are 4 levels in each tree. The root node of A is 30, and the root node of B, C and D is 85. Move the empty node’s larger child, 80, to the empty node." descr="4 tree diagrams represent the nodes in a binary tree structure. There are 4 levels in each tree. The root node of A is 30, and the root node of B, C and D is 85. Move the empty node’s larger child, 80, to the empty node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09614" y="791255"/>
            <a:ext cx="2949344" cy="24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4 tree diagrams represent the nodes in a binary tree structure. There are 4 levels in each tree. The root node of A is 30, and the root node of B, C and D is 85.&#10;Place 30 in teh vacant leaf. " descr="4 tree diagrams represent the nodes in a binary tree structure. There are 4 levels in each tree. The root node of A is 30, and the root node of B, C and D is 85.Place 30 in teh vacant leaf. 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2594" y="3444071"/>
            <a:ext cx="3107183" cy="2277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4 tree diagrams represent the nodes in a binary tree structure. There are 4 levels in each tree. The root node of A is 30, and the root node of B, C and D is 85.&#10;Result is a maxheap." descr="4 tree diagrams represent the nodes in a binary tree structure. There are 4 levels in each tree. The root node of A is 30, and the root node of B, C and D is 85.Result is a maxheap.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61409" y="3484999"/>
            <a:ext cx="2866950" cy="219526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000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Removing the Root</a:t>
            </a:r>
          </a:p>
        </p:txBody>
      </p:sp>
      <p:sp>
        <p:nvSpPr>
          <p:cNvPr id="122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Algorithm to transform a semiheap to a heap</a:t>
            </a:r>
          </a:p>
        </p:txBody>
      </p:sp>
      <p:sp>
        <p:nvSpPr>
          <p:cNvPr id="123" name="Algorithm reheap(rootIndex)…"/>
          <p:cNvSpPr txBox="1"/>
          <p:nvPr/>
        </p:nvSpPr>
        <p:spPr>
          <a:xfrm>
            <a:off x="-877318" y="763340"/>
            <a:ext cx="7786049" cy="526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435100" defTabSz="457200">
              <a:spcBef>
                <a:spcPts val="300"/>
              </a:spcBef>
              <a:defRPr sz="18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reheap(rootIndex)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34464" defTabSz="457200">
              <a:spcBef>
                <a:spcPts val="3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Transforms the semiheap rooted at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rootIndex </a:t>
            </a:r>
            <a:r>
              <a:t>into a heap</a:t>
            </a:r>
          </a:p>
          <a:p>
            <a:pPr marL="1435100" defTabSz="457200">
              <a:spcBef>
                <a:spcPts val="300"/>
              </a:spcBef>
              <a:defRPr sz="1800"/>
            </a:pPr>
            <a:r>
              <a:t>done = </a:t>
            </a:r>
            <a:r>
              <a:rPr b="1"/>
              <a:t>false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35100" defTabSz="457200">
              <a:spcBef>
                <a:spcPts val="300"/>
              </a:spcBef>
              <a:defRPr sz="1800"/>
            </a:pPr>
            <a:r>
              <a:t>orphan = heap[rootIndex]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35100" defTabSz="457200">
              <a:spcBef>
                <a:spcPts val="300"/>
              </a:spcBef>
              <a:defRPr sz="1800"/>
            </a:pPr>
            <a:r>
              <a:rPr b="1"/>
              <a:t>while </a:t>
            </a:r>
            <a:r>
              <a:t>(!done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t>heap[rootIndex]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has a child</a:t>
            </a:r>
            <a: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35100" defTabSz="457200">
              <a:spcBef>
                <a:spcPts val="3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marL="1617980" defTabSz="457200">
              <a:spcBef>
                <a:spcPts val="3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largerChildIndex = </a:t>
            </a:r>
            <a:r>
              <a:t>index of the larger child of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heap[rootIndex]</a:t>
            </a:r>
            <a:endParaRPr i="0"/>
          </a:p>
          <a:p>
            <a:pPr marL="1617980" defTabSz="457200">
              <a:spcBef>
                <a:spcPts val="300"/>
              </a:spcBef>
              <a:defRPr sz="1800"/>
            </a:pPr>
            <a:r>
              <a:rPr b="1"/>
              <a:t>if </a:t>
            </a:r>
            <a:r>
              <a:t>(orphan &lt; heap[largerChildIndex])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17980" defTabSz="457200">
              <a:spcBef>
                <a:spcPts val="3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marL="1800860" marR="2115820" defTabSz="457200">
              <a:spcBef>
                <a:spcPts val="300"/>
              </a:spcBef>
              <a:defRPr sz="1800"/>
            </a:pPr>
            <a:r>
              <a:t>heap[rootIndex] = heap[largerChildIndex] </a:t>
            </a:r>
          </a:p>
          <a:p>
            <a:pPr marL="1800860" marR="2115820" defTabSz="457200">
              <a:spcBef>
                <a:spcPts val="300"/>
              </a:spcBef>
              <a:defRPr sz="1800"/>
            </a:pPr>
            <a:r>
              <a:t>rootIndex = largerChildIndex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17980" defTabSz="457200">
              <a:spcBef>
                <a:spcPts val="3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marL="1617980" defTabSz="457200">
              <a:spcBef>
                <a:spcPts val="300"/>
              </a:spcBef>
              <a:defRPr sz="18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0860" defTabSz="457200">
              <a:spcBef>
                <a:spcPts val="300"/>
              </a:spcBef>
              <a:defRPr sz="1800"/>
            </a:pPr>
            <a:r>
              <a:t>done = </a:t>
            </a:r>
            <a:r>
              <a:rPr b="1"/>
              <a:t>true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35100" defTabSz="457200">
              <a:spcBef>
                <a:spcPts val="3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marL="1435100" defTabSz="457200">
              <a:spcBef>
                <a:spcPts val="300"/>
              </a:spcBef>
              <a:defRPr sz="1800"/>
            </a:pPr>
            <a:r>
              <a:t>heap[rootIndex] = orphan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7111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Removing the Root</a:t>
            </a:r>
          </a:p>
        </p:txBody>
      </p:sp>
      <p:sp>
        <p:nvSpPr>
          <p:cNvPr id="12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43971" y="5975708"/>
            <a:ext cx="8229601" cy="581002"/>
          </a:xfrm>
          <a:prstGeom prst="rect">
            <a:avLst/>
          </a:prstGeom>
        </p:spPr>
        <p:txBody>
          <a:bodyPr/>
          <a:lstStyle>
            <a:lvl1pPr defTabSz="621791">
              <a:defRPr sz="2448"/>
            </a:lvl1pPr>
          </a:lstStyle>
          <a:p>
            <a:r>
              <a:t>Implementation of the reheap algorithm as a private method</a:t>
            </a:r>
          </a:p>
        </p:txBody>
      </p:sp>
      <p:sp>
        <p:nvSpPr>
          <p:cNvPr id="127" name="private void reheap(int rootIndex)…"/>
          <p:cNvSpPr txBox="1"/>
          <p:nvPr/>
        </p:nvSpPr>
        <p:spPr>
          <a:xfrm>
            <a:off x="683525" y="672691"/>
            <a:ext cx="7306709" cy="547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reheap(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rootIndex)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done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T orphan = heap[rootIndex];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leftChildIndex = </a:t>
            </a:r>
            <a:r>
              <a:rPr>
                <a:solidFill>
                  <a:srgbClr val="272AD8"/>
                </a:solidFill>
              </a:rPr>
              <a:t>2</a:t>
            </a:r>
            <a:r>
              <a:t> * rootIndex;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(!done &amp;&amp; (leftChildIndex &lt;= lastIndex) 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largerChildIndex = leftChildIndex; </a:t>
            </a:r>
            <a:r>
              <a:rPr>
                <a:solidFill>
                  <a:srgbClr val="008400"/>
                </a:solidFill>
              </a:rPr>
              <a:t>// Assume larger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rightChildIndex = leftChildIndex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 (rightChildIndex &lt;= lastIndex) &amp;&amp;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   heap[rightChildIndex].compareTo(heap[largerChildIndex]) &gt;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largerChildIndex = rightChildIndex;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(orphan.compareTo(heap[largerChildIndex]) &lt;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heap[rootIndex] = heap[largerChildIndex];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rootIndex = largerChildIndex;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leftChildIndex = </a:t>
            </a:r>
            <a:r>
              <a:rPr>
                <a:solidFill>
                  <a:srgbClr val="272AD8"/>
                </a:solidFill>
              </a:rPr>
              <a:t>2</a:t>
            </a:r>
            <a:r>
              <a:t> * rootIndex;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done = </a:t>
            </a:r>
            <a:r>
              <a:rPr>
                <a:solidFill>
                  <a:srgbClr val="BA2DA2"/>
                </a:solidFill>
              </a:rPr>
              <a:t>true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r>
              <a:t>  heap[rootIndex] = orphan;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reheap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95454" y="4794235"/>
            <a:ext cx="3948546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Height of a complete n-node tree is log</a:t>
            </a:r>
            <a:r>
              <a:rPr lang="en-US" sz="2000" baseline="-25000" dirty="0"/>
              <a:t>2</a:t>
            </a:r>
            <a:r>
              <a:rPr lang="en-US" sz="2000" dirty="0"/>
              <a:t>(n+1)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Reheap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is O(log n) operation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5430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Removing the Root</a:t>
            </a:r>
          </a:p>
        </p:txBody>
      </p:sp>
      <p:sp>
        <p:nvSpPr>
          <p:cNvPr id="130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Implementation of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removeMax</a:t>
            </a:r>
            <a:r>
              <a:t> method</a:t>
            </a:r>
          </a:p>
        </p:txBody>
      </p:sp>
      <p:sp>
        <p:nvSpPr>
          <p:cNvPr id="131" name="public T removeMax()…"/>
          <p:cNvSpPr txBox="1"/>
          <p:nvPr/>
        </p:nvSpPr>
        <p:spPr>
          <a:xfrm>
            <a:off x="272004" y="1668779"/>
            <a:ext cx="8414797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removeMax()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checkIntegrity();             </a:t>
            </a:r>
            <a:r>
              <a:t>// Ensure initialization of data fields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T root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(!isEmpty())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root = heap[</a:t>
            </a:r>
            <a:r>
              <a:rPr>
                <a:solidFill>
                  <a:srgbClr val="272AD8"/>
                </a:solidFill>
              </a:rPr>
              <a:t>1</a:t>
            </a:r>
            <a:r>
              <a:t>];            </a:t>
            </a:r>
            <a:r>
              <a:rPr>
                <a:solidFill>
                  <a:srgbClr val="008400"/>
                </a:solidFill>
              </a:rPr>
              <a:t>// Return value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heap[</a:t>
            </a:r>
            <a:r>
              <a:rPr>
                <a:solidFill>
                  <a:srgbClr val="272AD8"/>
                </a:solidFill>
              </a:rPr>
              <a:t>1</a:t>
            </a:r>
            <a:r>
              <a:t>] = heap[lastIndex]; </a:t>
            </a:r>
            <a:r>
              <a:rPr>
                <a:solidFill>
                  <a:srgbClr val="008400"/>
                </a:solidFill>
              </a:rPr>
              <a:t>// Form a semiheap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lastIndex--;               </a:t>
            </a:r>
            <a:r>
              <a:rPr>
                <a:solidFill>
                  <a:srgbClr val="008400"/>
                </a:solidFill>
              </a:rPr>
              <a:t>// Decrease size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reheap(</a:t>
            </a:r>
            <a:r>
              <a:rPr>
                <a:solidFill>
                  <a:srgbClr val="272A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);                 </a:t>
            </a:r>
            <a:r>
              <a:t>// Transform to a heap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root;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removeMax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352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Heap and Maxheap</a:t>
            </a:r>
          </a:p>
        </p:txBody>
      </p:sp>
      <p:sp>
        <p:nvSpPr>
          <p:cNvPr id="50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Heap</a:t>
            </a:r>
          </a:p>
          <a:p>
            <a:pPr lvl="1"/>
            <a:r>
              <a:rPr b="1" i="1"/>
              <a:t>Complete binary tree</a:t>
            </a:r>
            <a:r>
              <a:t> whose nodes contain Comparable objects</a:t>
            </a:r>
          </a:p>
          <a:p>
            <a:r>
              <a:t>Maxheap</a:t>
            </a:r>
          </a:p>
          <a:p>
            <a:pPr lvl="1"/>
            <a:r>
              <a:t>Object in each node is greater than or equal to the objects in the node’s descendants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9602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Creating a Heap</a:t>
            </a:r>
          </a:p>
        </p:txBody>
      </p:sp>
      <p:sp>
        <p:nvSpPr>
          <p:cNvPr id="134" name="FIGURE 27-7 The steps in adding 20, 40, 30, 10, 90, and 70 to an initially empty heap"/>
          <p:cNvSpPr txBox="1">
            <a:spLocks noGrp="1"/>
          </p:cNvSpPr>
          <p:nvPr>
            <p:ph type="body" sz="quarter" idx="1"/>
          </p:nvPr>
        </p:nvSpPr>
        <p:spPr>
          <a:xfrm>
            <a:off x="315217" y="5789242"/>
            <a:ext cx="8513565" cy="581001"/>
          </a:xfrm>
          <a:prstGeom prst="rect">
            <a:avLst/>
          </a:prstGeom>
        </p:spPr>
        <p:txBody>
          <a:bodyPr>
            <a:noAutofit/>
          </a:bodyPr>
          <a:lstStyle>
            <a:lvl1pPr defTabSz="374904">
              <a:defRPr sz="1803"/>
            </a:lvl1pPr>
          </a:lstStyle>
          <a:p>
            <a:r>
              <a:rPr sz="1800" dirty="0"/>
              <a:t>FIGURE 27-7 The steps in adding 20, 40, 30, 10, 90, and 70 to an initially empty heap</a:t>
            </a:r>
            <a:r>
              <a:rPr lang="en-US" sz="1800" dirty="0"/>
              <a:t> using add method</a:t>
            </a:r>
            <a:endParaRPr sz="1800" dirty="0"/>
          </a:p>
        </p:txBody>
      </p:sp>
      <p:pic>
        <p:nvPicPr>
          <p:cNvPr id="135" name="An illustration represents steps in adding an initially empty heap." descr="An illustration represents steps in adding an initially empty heap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6270" y="788706"/>
            <a:ext cx="6791460" cy="47928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249435" y="3782291"/>
            <a:ext cx="130227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O(n log 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9448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249435" y="-76201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Creating a Heap</a:t>
            </a:r>
          </a:p>
        </p:txBody>
      </p:sp>
      <p:sp>
        <p:nvSpPr>
          <p:cNvPr id="138" name="FIGURE 27-8 The steps in creating a heap of the entries 20, 40, 30, 10, 90, and 70 by using reheap"/>
          <p:cNvSpPr txBox="1">
            <a:spLocks noGrp="1"/>
          </p:cNvSpPr>
          <p:nvPr>
            <p:ph type="body" sz="quarter" idx="1"/>
          </p:nvPr>
        </p:nvSpPr>
        <p:spPr>
          <a:xfrm>
            <a:off x="457200" y="5731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29768">
              <a:defRPr sz="2068"/>
            </a:pPr>
            <a:r>
              <a:t>FIGURE 27-8 The steps in creating a heap of the entries 20, 40, 30, 10, 90, and 70 by using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reheap</a:t>
            </a:r>
          </a:p>
        </p:txBody>
      </p:sp>
      <p:pic>
        <p:nvPicPr>
          <p:cNvPr id="139" name="An illustration represents a set of heap of entries and an array of entries." descr="An illustration represents a set of heap of entries and an array of entries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35" y="1452495"/>
            <a:ext cx="2985081" cy="1002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An illustration represents a set of heap of entries and an array entry.The complete tree that the array represents." descr="An illustration represents a set of heap of entries and an array entry.The complete tree that the array represents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7864" y="762511"/>
            <a:ext cx="2448272" cy="2382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An illustration represents a set of heap of entries and an array entry. After the call to reheap with three." descr="An illustration represents a set of heap of entries and an array entry. After the call to reheap with three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39932" y="985614"/>
            <a:ext cx="2446868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An illustration represents a set of heap of entries and an array entry.After the call to reheap with two." descr="An illustration represents a set of heap of entries and an array entry.After the call to reheap with two.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9435" y="3416381"/>
            <a:ext cx="2476853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An illustration represents a set of heap of entries and an array entry. During the call to reheat with 1." descr="An illustration represents a set of heap of entries and an array entry. During the call to reheat with 1.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34939" y="3416381"/>
            <a:ext cx="2472855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An illustration represents a set of heap of entries and an array entry. After the call to reheap with one.." descr="An illustration represents a set of heap of entries and an array entry. After the call to reheap with one..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91467" y="3416381"/>
            <a:ext cx="2466858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0893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Creating a Heap</a:t>
            </a:r>
          </a:p>
        </p:txBody>
      </p:sp>
      <p:sp>
        <p:nvSpPr>
          <p:cNvPr id="147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Another constructor for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MaxHeap</a:t>
            </a:r>
          </a:p>
        </p:txBody>
      </p:sp>
      <p:sp>
        <p:nvSpPr>
          <p:cNvPr id="148" name="public MaxHeap(T[] entries)…"/>
          <p:cNvSpPr txBox="1"/>
          <p:nvPr/>
        </p:nvSpPr>
        <p:spPr>
          <a:xfrm>
            <a:off x="457200" y="1584594"/>
            <a:ext cx="8234819" cy="346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MaxHeap(T[] entries)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this</a:t>
            </a:r>
            <a:r>
              <a:rPr>
                <a:solidFill>
                  <a:srgbClr val="000000"/>
                </a:solidFill>
              </a:rPr>
              <a:t>(entries.length); </a:t>
            </a:r>
            <a:r>
              <a:t>// Call other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lastIndex = entries.length;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Assertion: integrityOK = true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Copy given array to data field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for</a:t>
            </a:r>
            <a:r>
              <a:t> 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index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index &lt; entries.length; index++)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heap[index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] = entries[index];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Create heap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for</a:t>
            </a:r>
            <a:r>
              <a:t> 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rootIndex = lastIndex / </a:t>
            </a:r>
            <a:r>
              <a:rPr>
                <a:solidFill>
                  <a:srgbClr val="272AD8"/>
                </a:solidFill>
              </a:rPr>
              <a:t>2</a:t>
            </a:r>
            <a:r>
              <a:t>; rootIndex &gt;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rootIndex--)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reheap(rootIndex);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constructor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514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Heap Sort</a:t>
            </a:r>
          </a:p>
        </p:txBody>
      </p:sp>
      <p:sp>
        <p:nvSpPr>
          <p:cNvPr id="151" name="FIGURE 27-9 A trace of heap sor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27-9 A trace of heap sort</a:t>
            </a:r>
          </a:p>
        </p:txBody>
      </p:sp>
      <p:pic>
        <p:nvPicPr>
          <p:cNvPr id="152" name="An illustration represents 12 Arrays with 1 forward slash 7 grid indexes and its tree view. The original array." descr="An illustration represents 12 Arrays with 1 forward slash 7 grid indexes and its tree view. The original array."/>
          <p:cNvPicPr>
            <a:picLocks noChangeAspect="1"/>
          </p:cNvPicPr>
          <p:nvPr/>
        </p:nvPicPr>
        <p:blipFill>
          <a:blip r:embed="rId3">
            <a:extLst/>
          </a:blip>
          <a:srcRect b="6916"/>
          <a:stretch>
            <a:fillRect/>
          </a:stretch>
        </p:blipFill>
        <p:spPr>
          <a:xfrm>
            <a:off x="68254" y="925632"/>
            <a:ext cx="4241143" cy="806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An illustration represents 12 Arrays with 1 forward slash 7 grid indexes and its tree view. After creating the heap." descr="An illustration represents 12 Arrays with 1 forward slash 7 grid indexes and its tree view. After creating the heap."/>
          <p:cNvPicPr>
            <a:picLocks noChangeAspect="1"/>
          </p:cNvPicPr>
          <p:nvPr/>
        </p:nvPicPr>
        <p:blipFill>
          <a:blip r:embed="rId4">
            <a:extLst/>
          </a:blip>
          <a:srcRect t="29894" b="5448"/>
          <a:stretch>
            <a:fillRect/>
          </a:stretch>
        </p:blipFill>
        <p:spPr>
          <a:xfrm>
            <a:off x="66118" y="1804461"/>
            <a:ext cx="4203701" cy="718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An illustration represents 12 Arrays with 1 forward slash 7 grid indexes and its tree view. After swapping." descr="An illustration represents 12 Arrays with 1 forward slash 7 grid indexes and its tree view. After swapping."/>
          <p:cNvPicPr>
            <a:picLocks noChangeAspect="1"/>
          </p:cNvPicPr>
          <p:nvPr/>
        </p:nvPicPr>
        <p:blipFill>
          <a:blip r:embed="rId5">
            <a:extLst/>
          </a:blip>
          <a:srcRect t="29418" b="9049"/>
          <a:stretch>
            <a:fillRect/>
          </a:stretch>
        </p:blipFill>
        <p:spPr>
          <a:xfrm>
            <a:off x="80954" y="2610040"/>
            <a:ext cx="4203701" cy="591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An illustration represents 12 Arrays with 1 forward slash 7 grid indexes and its tree view. After reheap." descr="An illustration represents 12 Arrays with 1 forward slash 7 grid indexes and its tree view. After reheap."/>
          <p:cNvPicPr>
            <a:picLocks noChangeAspect="1"/>
          </p:cNvPicPr>
          <p:nvPr/>
        </p:nvPicPr>
        <p:blipFill>
          <a:blip r:embed="rId6">
            <a:extLst/>
          </a:blip>
          <a:srcRect t="24929" b="6057"/>
          <a:stretch>
            <a:fillRect/>
          </a:stretch>
        </p:blipFill>
        <p:spPr>
          <a:xfrm>
            <a:off x="74408" y="3269001"/>
            <a:ext cx="4203701" cy="75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An illustration represents 12 Arrays with 1 forward slash 7 grid indexes and its tree view. After swapping." descr="An illustration represents 12 Arrays with 1 forward slash 7 grid indexes and its tree view. After swapping."/>
          <p:cNvPicPr>
            <a:picLocks noChangeAspect="1"/>
          </p:cNvPicPr>
          <p:nvPr/>
        </p:nvPicPr>
        <p:blipFill>
          <a:blip r:embed="rId7">
            <a:extLst/>
          </a:blip>
          <a:srcRect t="33254" b="6254"/>
          <a:stretch>
            <a:fillRect/>
          </a:stretch>
        </p:blipFill>
        <p:spPr>
          <a:xfrm>
            <a:off x="71578" y="4133107"/>
            <a:ext cx="4203701" cy="599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An illustration represents 12 Arrays with 1 forward slash 7 grid indexes and its tree view. After reheap." descr="An illustration represents 12 Arrays with 1 forward slash 7 grid indexes and its tree view. After reheap."/>
          <p:cNvPicPr>
            <a:picLocks noChangeAspect="1"/>
          </p:cNvPicPr>
          <p:nvPr/>
        </p:nvPicPr>
        <p:blipFill>
          <a:blip r:embed="rId8">
            <a:extLst/>
          </a:blip>
          <a:srcRect t="29925" b="4674"/>
          <a:stretch>
            <a:fillRect/>
          </a:stretch>
        </p:blipFill>
        <p:spPr>
          <a:xfrm>
            <a:off x="75231" y="4694844"/>
            <a:ext cx="4203701" cy="724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An illustration represents 12 Arrays with 1 forward slash 7 grid indexes and its tree view. After swapping." descr="An illustration represents 12 Arrays with 1 forward slash 7 grid indexes and its tree view. After swapping.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75571" y="964766"/>
            <a:ext cx="4203701" cy="810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An illustration represents 12 Arrays with 1 forward slash 7 grid indexes and its tree view. After reheap." descr="An illustration represents 12 Arrays with 1 forward slash 7 grid indexes and its tree view. After reheap."/>
          <p:cNvPicPr>
            <a:picLocks noChangeAspect="1"/>
          </p:cNvPicPr>
          <p:nvPr/>
        </p:nvPicPr>
        <p:blipFill>
          <a:blip r:embed="rId10">
            <a:extLst/>
          </a:blip>
          <a:srcRect t="26595" b="5325"/>
          <a:stretch>
            <a:fillRect/>
          </a:stretch>
        </p:blipFill>
        <p:spPr>
          <a:xfrm>
            <a:off x="4859075" y="1788209"/>
            <a:ext cx="4218038" cy="754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An illustration represents 12 Arrays with 1 forward slash 7 grid indexes and its tree view. After swapping." descr="An illustration represents 12 Arrays with 1 forward slash 7 grid indexes and its tree view. After swapping."/>
          <p:cNvPicPr>
            <a:picLocks noChangeAspect="1"/>
          </p:cNvPicPr>
          <p:nvPr/>
        </p:nvPicPr>
        <p:blipFill>
          <a:blip r:embed="rId11">
            <a:extLst/>
          </a:blip>
          <a:srcRect t="37777"/>
          <a:stretch>
            <a:fillRect/>
          </a:stretch>
        </p:blipFill>
        <p:spPr>
          <a:xfrm>
            <a:off x="4843980" y="2606442"/>
            <a:ext cx="4202609" cy="519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An illustration represents 12 Arrays with 1 forward slash 7 grid indexes and its tree view. After reheap." descr="An illustration represents 12 Arrays with 1 forward slash 7 grid indexes and its tree view. After reheap."/>
          <p:cNvPicPr>
            <a:picLocks noChangeAspect="1"/>
          </p:cNvPicPr>
          <p:nvPr/>
        </p:nvPicPr>
        <p:blipFill>
          <a:blip r:embed="rId12">
            <a:extLst/>
          </a:blip>
          <a:srcRect t="25502"/>
          <a:stretch>
            <a:fillRect/>
          </a:stretch>
        </p:blipFill>
        <p:spPr>
          <a:xfrm>
            <a:off x="4858896" y="3139839"/>
            <a:ext cx="4196418" cy="913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An illustration represents 12 Arrays with 1 forward slash 7 grid indexes and its tree view. After swapping." descr="An illustration represents 12 Arrays with 1 forward slash 7 grid indexes and its tree view. After swapping."/>
          <p:cNvPicPr>
            <a:picLocks noChangeAspect="1"/>
          </p:cNvPicPr>
          <p:nvPr/>
        </p:nvPicPr>
        <p:blipFill>
          <a:blip r:embed="rId13">
            <a:extLst/>
          </a:blip>
          <a:srcRect t="30739"/>
          <a:stretch>
            <a:fillRect/>
          </a:stretch>
        </p:blipFill>
        <p:spPr>
          <a:xfrm>
            <a:off x="4875571" y="3974984"/>
            <a:ext cx="4187581" cy="530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An illustration represents 12 Arrays with 1 forward slash 7 grid indexes and its tree view. Array is sorted." descr="An illustration represents 12 Arrays with 1 forward slash 7 grid indexes and its tree view. Array is sorted."/>
          <p:cNvPicPr>
            <a:picLocks noChangeAspect="1"/>
          </p:cNvPicPr>
          <p:nvPr/>
        </p:nvPicPr>
        <p:blipFill>
          <a:blip r:embed="rId14">
            <a:extLst/>
          </a:blip>
          <a:srcRect t="31778" b="7264"/>
          <a:stretch>
            <a:fillRect/>
          </a:stretch>
        </p:blipFill>
        <p:spPr>
          <a:xfrm>
            <a:off x="4858717" y="4505209"/>
            <a:ext cx="4190591" cy="47805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ine"/>
          <p:cNvSpPr/>
          <p:nvPr/>
        </p:nvSpPr>
        <p:spPr>
          <a:xfrm>
            <a:off x="2172949" y="224251"/>
            <a:ext cx="4954868" cy="553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50" extrusionOk="0">
                <a:moveTo>
                  <a:pt x="0" y="18930"/>
                </a:moveTo>
                <a:cubicBezTo>
                  <a:pt x="1483" y="19957"/>
                  <a:pt x="7992" y="20480"/>
                  <a:pt x="9775" y="18557"/>
                </a:cubicBezTo>
                <a:cubicBezTo>
                  <a:pt x="11558" y="16634"/>
                  <a:pt x="10288" y="2488"/>
                  <a:pt x="12965" y="866"/>
                </a:cubicBezTo>
                <a:cubicBezTo>
                  <a:pt x="14155" y="145"/>
                  <a:pt x="21530" y="-1120"/>
                  <a:pt x="21600" y="2063"/>
                </a:cubicBezTo>
              </a:path>
            </a:pathLst>
          </a:custGeom>
          <a:ln w="38100">
            <a:solidFill>
              <a:schemeClr val="accent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809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0391">
              <a:defRPr sz="4092"/>
            </a:pPr>
            <a:r>
              <a:t>Heap Sort - Revised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reheap</a:t>
            </a:r>
            <a:r>
              <a:t> Method</a:t>
            </a:r>
          </a:p>
        </p:txBody>
      </p:sp>
      <p:sp>
        <p:nvSpPr>
          <p:cNvPr id="167" name="private static &lt;T extends Comparable&lt;? super T&gt;&gt;…"/>
          <p:cNvSpPr txBox="1"/>
          <p:nvPr/>
        </p:nvSpPr>
        <p:spPr>
          <a:xfrm>
            <a:off x="443971" y="693514"/>
            <a:ext cx="7306710" cy="566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&lt;T </a:t>
            </a:r>
            <a:r>
              <a:rPr>
                <a:solidFill>
                  <a:srgbClr val="BA2DA2"/>
                </a:solidFill>
              </a:rPr>
              <a:t>extends</a:t>
            </a:r>
            <a:r>
              <a:t> Comparable&lt;? </a:t>
            </a:r>
            <a:r>
              <a:rPr>
                <a:solidFill>
                  <a:srgbClr val="BA2DA2"/>
                </a:solidFill>
              </a:rPr>
              <a:t>super</a:t>
            </a:r>
            <a:r>
              <a:t> T&gt;&gt;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reheap(T[] heap,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rootIndex,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lastIndex)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done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T orphan = heap[rootIndex];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leftChildIndex = </a:t>
            </a:r>
            <a:r>
              <a:rPr>
                <a:solidFill>
                  <a:srgbClr val="272AD8"/>
                </a:solidFill>
              </a:rPr>
              <a:t>2</a:t>
            </a:r>
            <a:r>
              <a:t> * rootIndex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(!done &amp;&amp; (leftChildIndex &lt;= lastIndex))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largerChildIndex = leftChildIndex;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rightChildIndex = leftChildIndex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 (rightChildIndex &lt;= lastIndex) &amp;&amp;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   heap[rightChildIndex].compareTo(heap[largerChildIndex]) &gt;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largerChildIndex = rightChildIndex;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(orphan.compareTo(heap[largerChildIndex]) &lt;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heap[rootIndex] = heap[largerChildIndex];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rootIndex = largerChildIndex;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leftChildIndex = </a:t>
            </a:r>
            <a:r>
              <a:rPr>
                <a:solidFill>
                  <a:srgbClr val="272AD8"/>
                </a:solidFill>
              </a:rPr>
              <a:t>2</a:t>
            </a:r>
            <a:r>
              <a:t> * rootIndex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done = </a:t>
            </a:r>
            <a:r>
              <a:rPr>
                <a:solidFill>
                  <a:srgbClr val="BA2DA2"/>
                </a:solidFill>
              </a:rPr>
              <a:t>true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r>
              <a:t>  heap[rootIndex] = orphan;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reheap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590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Heap Sort</a:t>
            </a:r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49223">
              <a:defRPr sz="2556"/>
            </a:pPr>
            <a:r>
              <a:t>The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heapSort</a:t>
            </a:r>
            <a:r>
              <a:t> method with time efficiency is O(</a:t>
            </a:r>
            <a:r>
              <a:rPr i="1"/>
              <a:t>n</a:t>
            </a:r>
            <a:r>
              <a:t> log </a:t>
            </a:r>
            <a:r>
              <a:rPr i="1"/>
              <a:t>n</a:t>
            </a:r>
            <a:r>
              <a:t>)</a:t>
            </a:r>
          </a:p>
        </p:txBody>
      </p:sp>
      <p:sp>
        <p:nvSpPr>
          <p:cNvPr id="171" name="public static &lt;T extends Comparable&lt;? super T&gt;&gt;…"/>
          <p:cNvSpPr txBox="1"/>
          <p:nvPr/>
        </p:nvSpPr>
        <p:spPr>
          <a:xfrm>
            <a:off x="443971" y="1463945"/>
            <a:ext cx="7867810" cy="371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&lt;T </a:t>
            </a:r>
            <a:r>
              <a:rPr>
                <a:solidFill>
                  <a:srgbClr val="BA2DA2"/>
                </a:solidFill>
              </a:rPr>
              <a:t>extends</a:t>
            </a:r>
            <a:r>
              <a:t> Comparable&lt;? </a:t>
            </a:r>
            <a:r>
              <a:rPr>
                <a:solidFill>
                  <a:srgbClr val="BA2DA2"/>
                </a:solidFill>
              </a:rPr>
              <a:t>super</a:t>
            </a:r>
            <a:r>
              <a:t> T&gt;&gt;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heapSort(T[] array,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Create first heap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for</a:t>
            </a:r>
            <a:r>
              <a:t> 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rootIndex = n / </a:t>
            </a:r>
            <a:r>
              <a:rPr>
                <a:solidFill>
                  <a:srgbClr val="272AD8"/>
                </a:solidFill>
              </a:rPr>
              <a:t>2</a:t>
            </a:r>
            <a:r>
              <a:t>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; rootIndex &gt;=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rootIndex--)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reheap(array, rootIndex, n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swap(array, </a:t>
            </a:r>
            <a:r>
              <a:rPr>
                <a:solidFill>
                  <a:srgbClr val="272AD8"/>
                </a:solidFill>
              </a:rPr>
              <a:t>0</a:t>
            </a:r>
            <a:r>
              <a:t>, n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for</a:t>
            </a:r>
            <a:r>
              <a:t> 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lastIndex = n - </a:t>
            </a:r>
            <a:r>
              <a:rPr>
                <a:solidFill>
                  <a:srgbClr val="272AD8"/>
                </a:solidFill>
              </a:rPr>
              <a:t>2</a:t>
            </a:r>
            <a:r>
              <a:t>; lastIndex &gt;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lastIndex--)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reheap(array, </a:t>
            </a:r>
            <a:r>
              <a:rPr>
                <a:solidFill>
                  <a:srgbClr val="272AD8"/>
                </a:solidFill>
              </a:rPr>
              <a:t>0</a:t>
            </a:r>
            <a:r>
              <a:t>, lastIndex);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swap(array, </a:t>
            </a:r>
            <a:r>
              <a:rPr>
                <a:solidFill>
                  <a:srgbClr val="272AD8"/>
                </a:solidFill>
              </a:rPr>
              <a:t>0</a:t>
            </a:r>
            <a:r>
              <a:t>, lastIndex);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for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heapSort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052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defTabSz="713231">
              <a:defRPr sz="3432"/>
            </a:pPr>
            <a:r>
              <a:t>Data Structures and Abstractions with Java</a:t>
            </a:r>
            <a:r>
              <a:rPr baseline="30018"/>
              <a:t>™</a:t>
            </a:r>
          </a:p>
        </p:txBody>
      </p:sp>
      <p:sp>
        <p:nvSpPr>
          <p:cNvPr id="44" name="Shape 1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7FA3"/>
                </a:solidFill>
              </a:defRPr>
            </a:pPr>
            <a:r>
              <a:t>5</a:t>
            </a:r>
            <a:r>
              <a:rPr baseline="30000"/>
              <a:t>th</a:t>
            </a:r>
            <a:r>
              <a:t> Edition</a:t>
            </a:r>
          </a:p>
        </p:txBody>
      </p:sp>
      <p:sp>
        <p:nvSpPr>
          <p:cNvPr id="45" name="Shape 198"/>
          <p:cNvSpPr txBox="1"/>
          <p:nvPr/>
        </p:nvSpPr>
        <p:spPr>
          <a:xfrm>
            <a:off x="4654133" y="1421040"/>
            <a:ext cx="3657601" cy="452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lnSpcReduction="10000"/>
          </a:bodyPr>
          <a:lstStyle>
            <a:lvl1pPr defTabSz="713231">
              <a:defRPr sz="3275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Chapter 7</a:t>
            </a:r>
          </a:p>
        </p:txBody>
      </p:sp>
      <p:sp>
        <p:nvSpPr>
          <p:cNvPr id="46" name="Shape 199"/>
          <p:cNvSpPr txBox="1"/>
          <p:nvPr/>
        </p:nvSpPr>
        <p:spPr>
          <a:xfrm>
            <a:off x="4654133" y="3150087"/>
            <a:ext cx="3909815" cy="2329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2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Queues, Deques, and Priority Queues</a:t>
            </a:r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9612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ADT Priority Queue</a:t>
            </a:r>
          </a:p>
        </p:txBody>
      </p:sp>
      <p:sp>
        <p:nvSpPr>
          <p:cNvPr id="178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 how a hospital assigns a priority to each patient that overrides time at which patient arrived.</a:t>
            </a:r>
          </a:p>
          <a:p>
            <a:r>
              <a:t>ADT priority queue organizes objects according to their priorities</a:t>
            </a:r>
          </a:p>
          <a:p>
            <a:r>
              <a:t>Definition of “priority” depends on nature of the items in the queue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997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249435" y="-127001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ADT Priority Queue</a:t>
            </a:r>
          </a:p>
        </p:txBody>
      </p:sp>
      <p:sp>
        <p:nvSpPr>
          <p:cNvPr id="181" name="Text Placeholder 4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defTabSz="694944">
              <a:defRPr sz="2736"/>
            </a:lvl1pPr>
          </a:lstStyle>
          <a:p>
            <a:r>
              <a:t>LISTING 7-5 An interface for the ADT priority queue</a:t>
            </a:r>
          </a:p>
        </p:txBody>
      </p:sp>
      <p:sp>
        <p:nvSpPr>
          <p:cNvPr id="182" name="/** An interface for the ADT priority queue. */…"/>
          <p:cNvSpPr txBox="1"/>
          <p:nvPr/>
        </p:nvSpPr>
        <p:spPr>
          <a:xfrm>
            <a:off x="379565" y="504613"/>
            <a:ext cx="7608433" cy="557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 sz="1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An interface for the ADT priority queue.</a:t>
            </a:r>
            <a:r>
              <a:rPr sz="1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interface</a:t>
            </a:r>
            <a:r>
              <a:t> PriorityQueueInterface&lt;T </a:t>
            </a:r>
            <a:r>
              <a:rPr>
                <a:solidFill>
                  <a:srgbClr val="BA2DA2"/>
                </a:solidFill>
              </a:rPr>
              <a:t>extends</a:t>
            </a:r>
            <a:r>
              <a:t> Comparable&lt;? </a:t>
            </a:r>
            <a:r>
              <a:rPr>
                <a:solidFill>
                  <a:srgbClr val="BA2DA2"/>
                </a:solidFill>
              </a:rPr>
              <a:t>super</a:t>
            </a:r>
            <a:r>
              <a:t> T&gt;&gt;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Adds a new entry to this priority queue.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@param</a:t>
            </a:r>
            <a:r>
              <a:t> newEntry  An object to be added.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add(T newEntry);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Removes and returns the entry having the highest priority.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Either the object having the highest priority or, if the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priority queue is empty before the operation, null.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remove();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Retrieves the entry having the highest priority.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Either the object having the highest priority or, if the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priority queue is empty, null.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peek();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Detects whether this priority queue is empty.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True if the priority queue is empty, or false otherwise.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isEmpty();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Gets the size of this priority queue.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The number of entries currently in the priority queue.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getSize();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Removes all entries from this priority queue. */</a:t>
            </a:r>
            <a:endParaRPr sz="14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clear();</a:t>
            </a:r>
            <a:endParaRPr sz="14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PriorityQueueInterface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7413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Tracking Your Assignments</a:t>
            </a:r>
          </a:p>
        </p:txBody>
      </p:sp>
      <p:sp>
        <p:nvSpPr>
          <p:cNvPr id="185" name="FIGURES 7-12 &amp; 7-13 UML diagrams of the class Assignment and AssignmentLog"/>
          <p:cNvSpPr txBox="1">
            <a:spLocks noGrp="1"/>
          </p:cNvSpPr>
          <p:nvPr>
            <p:ph type="body" sz="quarter" idx="1"/>
          </p:nvPr>
        </p:nvSpPr>
        <p:spPr>
          <a:xfrm>
            <a:off x="247732" y="5831015"/>
            <a:ext cx="8648536" cy="581001"/>
          </a:xfrm>
          <a:prstGeom prst="rect">
            <a:avLst/>
          </a:prstGeom>
        </p:spPr>
        <p:txBody>
          <a:bodyPr/>
          <a:lstStyle/>
          <a:p>
            <a:pPr defTabSz="365760">
              <a:defRPr sz="1760"/>
            </a:pPr>
            <a:r>
              <a:t>FIGURES 7-12 &amp; 7-13 UML diagrams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Assignment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AssignmentLog</a:t>
            </a:r>
          </a:p>
        </p:txBody>
      </p:sp>
      <p:graphicFrame>
        <p:nvGraphicFramePr>
          <p:cNvPr id="186" name="Table"/>
          <p:cNvGraphicFramePr/>
          <p:nvPr/>
        </p:nvGraphicFramePr>
        <p:xfrm>
          <a:off x="1267523" y="863328"/>
          <a:ext cx="6265474" cy="2325942"/>
        </p:xfrm>
        <a:graphic>
          <a:graphicData uri="http://schemas.openxmlformats.org/drawingml/2006/table">
            <a:tbl>
              <a:tblPr/>
              <a:tblGrid>
                <a:gridCol w="6265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070">
                <a:tc>
                  <a:txBody>
                    <a:bodyPr/>
                    <a:lstStyle/>
                    <a:p>
                      <a:pPr marL="1214966" marR="1161448" algn="ctr" defTabSz="457200">
                        <a:spcBef>
                          <a:spcPts val="600"/>
                        </a:spcBef>
                        <a:defRPr sz="1800" b="0"/>
                      </a:pPr>
                      <a:r>
                        <a:rPr sz="2400">
                          <a:solidFill>
                            <a:srgbClr val="2F2A2B"/>
                          </a:solidFill>
                        </a:rPr>
                        <a:t>Assignment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63">
                <a:tc>
                  <a:txBody>
                    <a:bodyPr/>
                    <a:lstStyle/>
                    <a:p>
                      <a:pPr marL="144145" marR="105156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course—the course code
task—a description of the assignment
date—the due date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973">
                <a:tc>
                  <a:txBody>
                    <a:bodyPr/>
                    <a:lstStyle/>
                    <a:p>
                      <a:pPr marL="15621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</a:rPr>
                        <a:t>getCourseCode() 
getTask() 
getDueDate() 
compareTo()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7" name="Table"/>
          <p:cNvGraphicFramePr/>
          <p:nvPr/>
        </p:nvGraphicFramePr>
        <p:xfrm>
          <a:off x="1254823" y="3523170"/>
          <a:ext cx="6265474" cy="2059783"/>
        </p:xfrm>
        <a:graphic>
          <a:graphicData uri="http://schemas.openxmlformats.org/drawingml/2006/table">
            <a:tbl>
              <a:tblPr/>
              <a:tblGrid>
                <a:gridCol w="6265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070">
                <a:tc>
                  <a:txBody>
                    <a:bodyPr/>
                    <a:lstStyle/>
                    <a:p>
                      <a:pPr marL="1214966" marR="1161448" algn="ctr" defTabSz="457200">
                        <a:spcBef>
                          <a:spcPts val="600"/>
                        </a:spcBef>
                        <a:defRPr sz="1800" b="0"/>
                      </a:pPr>
                      <a:r>
                        <a:rPr sz="2400">
                          <a:solidFill>
                            <a:srgbClr val="2F2A2B"/>
                          </a:solidFill>
                        </a:rPr>
                        <a:t>AssignmentLog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041">
                <a:tc>
                  <a:txBody>
                    <a:bodyPr/>
                    <a:lstStyle/>
                    <a:p>
                      <a:pPr marL="144145" marR="105156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log—a priority queue of assignments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12700">
                      <a:solidFill>
                        <a:srgbClr val="2F2A2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13">
                <a:tc>
                  <a:txBody>
                    <a:bodyPr/>
                    <a:lstStyle/>
                    <a:p>
                      <a:pPr marL="156210" algn="l" defTabSz="457200">
                        <a:lnSpc>
                          <a:spcPct val="103750"/>
                        </a:lnSpc>
                        <a:defRPr sz="1800" b="0"/>
                      </a:pPr>
                      <a:r>
                        <a:rPr>
                          <a:solidFill>
                            <a:srgbClr val="2F2A2B"/>
                          </a:solidFill>
                        </a:rPr>
                        <a:t>addProject(newAssignment) 
addProject(courseCode, task, dueDate) 
getNextProject()
removeNextProject()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2F2A2B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3369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Heap and Maxheap</a:t>
            </a:r>
          </a:p>
        </p:txBody>
      </p:sp>
      <p:sp>
        <p:nvSpPr>
          <p:cNvPr id="53" name="Content Placeholder 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Interface for the ADT Maxheap</a:t>
            </a:r>
          </a:p>
        </p:txBody>
      </p:sp>
      <p:sp>
        <p:nvSpPr>
          <p:cNvPr id="54" name="/** An interface for the ADT maxheap. */…"/>
          <p:cNvSpPr txBox="1"/>
          <p:nvPr/>
        </p:nvSpPr>
        <p:spPr>
          <a:xfrm>
            <a:off x="433581" y="1419476"/>
            <a:ext cx="82532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000" dirty="0"/>
              <a:t>/**</a:t>
            </a:r>
            <a:r>
              <a:rPr sz="20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2000" dirty="0"/>
              <a:t>An interface for the ADT </a:t>
            </a:r>
            <a:r>
              <a:rPr sz="2000" dirty="0" err="1"/>
              <a:t>maxheap</a:t>
            </a:r>
            <a:r>
              <a:rPr sz="2000" dirty="0"/>
              <a:t>.</a:t>
            </a:r>
            <a:r>
              <a:rPr sz="20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2000" dirty="0"/>
              <a:t>*/</a:t>
            </a:r>
            <a:endParaRPr sz="2000"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sz="2000" dirty="0">
                <a:solidFill>
                  <a:srgbClr val="BA2DA2"/>
                </a:solidFill>
              </a:rPr>
              <a:t>public</a:t>
            </a:r>
            <a:r>
              <a:rPr sz="2000" dirty="0"/>
              <a:t> </a:t>
            </a:r>
            <a:r>
              <a:rPr sz="2000" dirty="0">
                <a:solidFill>
                  <a:srgbClr val="BA2DA2"/>
                </a:solidFill>
              </a:rPr>
              <a:t>interface</a:t>
            </a:r>
            <a:r>
              <a:rPr sz="2000" dirty="0"/>
              <a:t> </a:t>
            </a:r>
            <a:r>
              <a:rPr sz="2000" dirty="0" err="1"/>
              <a:t>MaxHeapInterface</a:t>
            </a:r>
            <a:r>
              <a:rPr sz="2000" dirty="0"/>
              <a:t>&lt;T </a:t>
            </a:r>
            <a:r>
              <a:rPr sz="2000" dirty="0">
                <a:solidFill>
                  <a:srgbClr val="BA2DA2"/>
                </a:solidFill>
              </a:rPr>
              <a:t>extends</a:t>
            </a:r>
            <a:r>
              <a:rPr sz="2000" dirty="0"/>
              <a:t> Comparable&lt;? </a:t>
            </a:r>
            <a:r>
              <a:rPr sz="2000" dirty="0">
                <a:solidFill>
                  <a:srgbClr val="BA2DA2"/>
                </a:solidFill>
              </a:rPr>
              <a:t>super</a:t>
            </a:r>
            <a:r>
              <a:rPr sz="2000" dirty="0"/>
              <a:t> T&gt;&gt;</a:t>
            </a:r>
            <a:endParaRPr sz="20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000" dirty="0">
                <a:solidFill>
                  <a:srgbClr val="000000"/>
                </a:solidFill>
              </a:rPr>
              <a:t>{  </a:t>
            </a:r>
            <a:r>
              <a:rPr sz="2000" dirty="0"/>
              <a:t>// See Segment 24.33 for a commented version.</a:t>
            </a:r>
            <a:endParaRPr sz="2000"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sz="2000" dirty="0"/>
              <a:t>   </a:t>
            </a:r>
            <a:r>
              <a:rPr sz="2000" dirty="0">
                <a:solidFill>
                  <a:srgbClr val="BA2DA2"/>
                </a:solidFill>
              </a:rPr>
              <a:t>public</a:t>
            </a:r>
            <a:r>
              <a:rPr sz="2000" dirty="0"/>
              <a:t> </a:t>
            </a:r>
            <a:r>
              <a:rPr sz="2000" dirty="0">
                <a:solidFill>
                  <a:srgbClr val="BA2DA2"/>
                </a:solidFill>
              </a:rPr>
              <a:t>void</a:t>
            </a:r>
            <a:r>
              <a:rPr sz="2000" dirty="0"/>
              <a:t> add(T </a:t>
            </a:r>
            <a:r>
              <a:rPr sz="2000" dirty="0" err="1"/>
              <a:t>newEntry</a:t>
            </a:r>
            <a:r>
              <a:rPr sz="2000" dirty="0"/>
              <a:t>);</a:t>
            </a:r>
            <a:endParaRPr sz="20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sz="2000" dirty="0"/>
              <a:t>   </a:t>
            </a:r>
            <a:r>
              <a:rPr sz="2000" dirty="0">
                <a:solidFill>
                  <a:srgbClr val="BA2DA2"/>
                </a:solidFill>
              </a:rPr>
              <a:t>public</a:t>
            </a:r>
            <a:r>
              <a:rPr sz="2000" dirty="0"/>
              <a:t> T </a:t>
            </a:r>
            <a:r>
              <a:rPr sz="2000" dirty="0" err="1"/>
              <a:t>removeMax</a:t>
            </a:r>
            <a:r>
              <a:rPr sz="2000" dirty="0"/>
              <a:t>();</a:t>
            </a:r>
            <a:endParaRPr sz="20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sz="2000" dirty="0"/>
              <a:t>   </a:t>
            </a:r>
            <a:r>
              <a:rPr sz="2000" dirty="0">
                <a:solidFill>
                  <a:srgbClr val="BA2DA2"/>
                </a:solidFill>
              </a:rPr>
              <a:t>public</a:t>
            </a:r>
            <a:r>
              <a:rPr sz="2000" dirty="0"/>
              <a:t> T </a:t>
            </a:r>
            <a:r>
              <a:rPr sz="2000" dirty="0" err="1"/>
              <a:t>getMax</a:t>
            </a:r>
            <a:r>
              <a:rPr sz="2000" dirty="0"/>
              <a:t>();</a:t>
            </a:r>
            <a:endParaRPr sz="20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sz="2000" dirty="0"/>
              <a:t>   </a:t>
            </a:r>
            <a:r>
              <a:rPr sz="2000" dirty="0">
                <a:solidFill>
                  <a:srgbClr val="BA2DA2"/>
                </a:solidFill>
              </a:rPr>
              <a:t>public</a:t>
            </a:r>
            <a:r>
              <a:rPr sz="2000" dirty="0"/>
              <a:t> </a:t>
            </a:r>
            <a:r>
              <a:rPr sz="2000" dirty="0" err="1">
                <a:solidFill>
                  <a:srgbClr val="BA2DA2"/>
                </a:solidFill>
              </a:rPr>
              <a:t>boolean</a:t>
            </a:r>
            <a:r>
              <a:rPr sz="2000" dirty="0"/>
              <a:t> </a:t>
            </a:r>
            <a:r>
              <a:rPr sz="2000" dirty="0" err="1"/>
              <a:t>isEmpty</a:t>
            </a:r>
            <a:r>
              <a:rPr sz="2000" dirty="0"/>
              <a:t>();</a:t>
            </a:r>
            <a:endParaRPr sz="20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sz="2000" dirty="0"/>
              <a:t>   </a:t>
            </a:r>
            <a:r>
              <a:rPr sz="2000" dirty="0">
                <a:solidFill>
                  <a:srgbClr val="BA2DA2"/>
                </a:solidFill>
              </a:rPr>
              <a:t>public</a:t>
            </a:r>
            <a:r>
              <a:rPr sz="2000" dirty="0"/>
              <a:t> </a:t>
            </a:r>
            <a:r>
              <a:rPr sz="2000" dirty="0" err="1">
                <a:solidFill>
                  <a:srgbClr val="BA2DA2"/>
                </a:solidFill>
              </a:rPr>
              <a:t>int</a:t>
            </a:r>
            <a:r>
              <a:rPr sz="2000" dirty="0"/>
              <a:t> </a:t>
            </a:r>
            <a:r>
              <a:rPr sz="2000" dirty="0" err="1"/>
              <a:t>getSize</a:t>
            </a:r>
            <a:r>
              <a:rPr sz="2000" dirty="0"/>
              <a:t>();</a:t>
            </a:r>
            <a:endParaRPr sz="20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sz="2000" dirty="0"/>
              <a:t>   </a:t>
            </a:r>
            <a:r>
              <a:rPr sz="2000" dirty="0">
                <a:solidFill>
                  <a:srgbClr val="BA2DA2"/>
                </a:solidFill>
              </a:rPr>
              <a:t>public</a:t>
            </a:r>
            <a:r>
              <a:rPr sz="2000" dirty="0"/>
              <a:t> </a:t>
            </a:r>
            <a:r>
              <a:rPr sz="2000" dirty="0">
                <a:solidFill>
                  <a:srgbClr val="BA2DA2"/>
                </a:solidFill>
              </a:rPr>
              <a:t>void</a:t>
            </a:r>
            <a:r>
              <a:rPr sz="2000" dirty="0"/>
              <a:t> clear();</a:t>
            </a:r>
            <a:endParaRPr sz="2000"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000" dirty="0">
                <a:solidFill>
                  <a:srgbClr val="000000"/>
                </a:solidFill>
              </a:rPr>
              <a:t>} </a:t>
            </a:r>
            <a:r>
              <a:rPr sz="2000" dirty="0"/>
              <a:t>// end </a:t>
            </a:r>
            <a:r>
              <a:rPr sz="2000" dirty="0" err="1"/>
              <a:t>MaxHeapInterface</a:t>
            </a:r>
            <a:endParaRPr sz="2000"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5875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249435" y="-127001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Tracking Your Assignments</a:t>
            </a:r>
          </a:p>
        </p:txBody>
      </p:sp>
      <p:sp>
        <p:nvSpPr>
          <p:cNvPr id="19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LISTING 7-6 The class AssignmentLog</a:t>
            </a:r>
          </a:p>
        </p:txBody>
      </p:sp>
      <p:sp>
        <p:nvSpPr>
          <p:cNvPr id="191" name="public class AssignmentLog…"/>
          <p:cNvSpPr txBox="1"/>
          <p:nvPr/>
        </p:nvSpPr>
        <p:spPr>
          <a:xfrm>
            <a:off x="457200" y="549063"/>
            <a:ext cx="7027923" cy="560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AssignmentLog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PriorityQueueInterface&lt;Assignment&gt; log;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AssignmentLog()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log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PriorityQueue&lt;&gt;();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addProject(Assignment newAssignment)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log.add(newAssignment);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addProject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addProject(String courseCode, String task, Date dueDate)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Assignment newAssignment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Assignment(courseCode, task, dueDate);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addProject(newAssignment);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addProject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Assignment getNextProject()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log.peek();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getNextProject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Assignment removeNextProject()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log.remove();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removeNextProject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AssignmentLog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5054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49223">
              <a:defRPr sz="3124"/>
            </a:pPr>
            <a:r>
              <a:t>Java Class Library: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PriorityQueue</a:t>
            </a:r>
          </a:p>
        </p:txBody>
      </p:sp>
      <p:sp>
        <p:nvSpPr>
          <p:cNvPr id="1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dirty="0"/>
              <a:t>Basic constructors and methods</a:t>
            </a:r>
            <a:endParaRPr lang="en-US" dirty="0"/>
          </a:p>
          <a:p>
            <a:pPr lvl="1"/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PriorityQueue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1"/>
            <a:r>
              <a:rPr lang="en-CA" dirty="0" err="1">
                <a:latin typeface="Courier New"/>
                <a:ea typeface="Courier New"/>
                <a:cs typeface="Courier New"/>
                <a:sym typeface="Courier New"/>
              </a:rPr>
              <a:t>PriorityQueue</a:t>
            </a:r>
            <a:r>
              <a:rPr lang="en-CA" dirty="0">
                <a:latin typeface="Courier New"/>
                <a:ea typeface="Courier New"/>
                <a:cs typeface="Courier New"/>
                <a:sym typeface="Courier New"/>
              </a:rPr>
              <a:t>(int </a:t>
            </a:r>
            <a:r>
              <a:rPr lang="en-CA" dirty="0" err="1">
                <a:latin typeface="Courier New"/>
                <a:ea typeface="Courier New"/>
                <a:cs typeface="Courier New"/>
                <a:sym typeface="Courier New"/>
              </a:rPr>
              <a:t>initialCapacity</a:t>
            </a:r>
            <a:r>
              <a:rPr lang="en-CA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add</a:t>
            </a:r>
            <a:r>
              <a:rPr lang="en-US" dirty="0"/>
              <a:t>(T </a:t>
            </a:r>
            <a:r>
              <a:rPr lang="en-US" dirty="0" err="1"/>
              <a:t>newEntry</a:t>
            </a:r>
            <a:r>
              <a:rPr lang="en-US" dirty="0"/>
              <a:t>)–returns true or throw an exception</a:t>
            </a:r>
            <a:endParaRPr dirty="0"/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offer</a:t>
            </a:r>
            <a:r>
              <a:rPr lang="en-US" dirty="0"/>
              <a:t>(T </a:t>
            </a:r>
            <a:r>
              <a:rPr lang="en-US" dirty="0" err="1"/>
              <a:t>newEntry</a:t>
            </a:r>
            <a:r>
              <a:rPr lang="en-US" dirty="0"/>
              <a:t>)- returns true or false</a:t>
            </a:r>
            <a:endParaRPr dirty="0"/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remove</a:t>
            </a:r>
            <a:r>
              <a:rPr lang="en-US" dirty="0"/>
              <a:t>() </a:t>
            </a:r>
            <a:endParaRPr dirty="0"/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poll</a:t>
            </a:r>
            <a:r>
              <a:rPr lang="en-US" dirty="0"/>
              <a:t>()</a:t>
            </a:r>
            <a:endParaRPr dirty="0"/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element</a:t>
            </a:r>
            <a:r>
              <a:rPr lang="en-US" dirty="0"/>
              <a:t>()</a:t>
            </a:r>
            <a:endParaRPr dirty="0"/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peek</a:t>
            </a:r>
            <a:r>
              <a:rPr lang="en-US" dirty="0"/>
              <a:t>()</a:t>
            </a:r>
            <a:endParaRPr dirty="0"/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  <a:r>
              <a:rPr dirty="0" err="1"/>
              <a:t>isEmpty</a:t>
            </a:r>
            <a:r>
              <a:rPr lang="en-US"/>
              <a:t>()</a:t>
            </a:r>
            <a:r>
              <a:t>, clear</a:t>
            </a:r>
            <a:r>
              <a:rPr lang="en-US"/>
              <a:t>()</a:t>
            </a:r>
            <a:r>
              <a:t>, size</a:t>
            </a:r>
            <a:r>
              <a:rPr lang="en-US"/>
              <a:t>()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9991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defTabSz="713231">
              <a:defRPr sz="3432"/>
            </a:pPr>
            <a:r>
              <a:t>Data Structures and Abstractions with Java</a:t>
            </a:r>
            <a:r>
              <a:rPr baseline="30018"/>
              <a:t>™</a:t>
            </a:r>
          </a:p>
        </p:txBody>
      </p:sp>
      <p:sp>
        <p:nvSpPr>
          <p:cNvPr id="44" name="Shape 1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7FA3"/>
                </a:solidFill>
              </a:defRPr>
            </a:pPr>
            <a:r>
              <a:t>5</a:t>
            </a:r>
            <a:r>
              <a:rPr baseline="30000"/>
              <a:t>th</a:t>
            </a:r>
            <a:r>
              <a:t> Edition</a:t>
            </a:r>
          </a:p>
        </p:txBody>
      </p:sp>
      <p:sp>
        <p:nvSpPr>
          <p:cNvPr id="45" name="Shape 198"/>
          <p:cNvSpPr txBox="1"/>
          <p:nvPr/>
        </p:nvSpPr>
        <p:spPr>
          <a:xfrm>
            <a:off x="4572000" y="1421040"/>
            <a:ext cx="3657600" cy="452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 fontScale="92500" lnSpcReduction="10000"/>
          </a:bodyPr>
          <a:lstStyle>
            <a:lvl1pPr defTabSz="685800">
              <a:defRPr sz="33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Chapter 8</a:t>
            </a:r>
          </a:p>
        </p:txBody>
      </p:sp>
      <p:sp>
        <p:nvSpPr>
          <p:cNvPr id="46" name="Shape 199"/>
          <p:cNvSpPr txBox="1"/>
          <p:nvPr/>
        </p:nvSpPr>
        <p:spPr>
          <a:xfrm>
            <a:off x="4514850" y="2849440"/>
            <a:ext cx="3979546" cy="19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>
            <a:lvl1pPr defTabSz="795527">
              <a:defRPr sz="3828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Queue, Deque, and Priority Queue Implementations</a:t>
            </a:r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7784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3343"/>
            </a:lvl1pPr>
          </a:lstStyle>
          <a:p>
            <a:r>
              <a:t>Possible Implementations of a Priority Queue</a:t>
            </a:r>
          </a:p>
        </p:txBody>
      </p:sp>
      <p:sp>
        <p:nvSpPr>
          <p:cNvPr id="252" name="FIGURE 8-21 Two possible implementations of a priority queu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75487">
              <a:defRPr sz="2288"/>
            </a:lvl1pPr>
          </a:lstStyle>
          <a:p>
            <a:r>
              <a:t>FIGURE 8-21 Two possible implementations of a priority queue</a:t>
            </a:r>
          </a:p>
        </p:txBody>
      </p:sp>
      <p:pic>
        <p:nvPicPr>
          <p:cNvPr id="253" name="A diagram illustrates the 2 implementations of a priority queue. Array-based." descr="A diagram illustrates the 2 implementations of a priority queue. Array-based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047" y="919574"/>
            <a:ext cx="8458201" cy="2017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A diagram illustrates the 2 implementations of a priority queue. &#10;Link-based." descr="A diagram illustrates the 2 implementations of a priority queue. Link-based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8047" y="3304191"/>
            <a:ext cx="8384953" cy="250949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111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An Array to Represent a Heap</a:t>
            </a:r>
          </a:p>
        </p:txBody>
      </p:sp>
      <p:sp>
        <p:nvSpPr>
          <p:cNvPr id="57" name="Content Placeholder 4"/>
          <p:cNvSpPr txBox="1">
            <a:spLocks noGrp="1"/>
          </p:cNvSpPr>
          <p:nvPr>
            <p:ph type="body" sz="half" idx="1"/>
          </p:nvPr>
        </p:nvSpPr>
        <p:spPr>
          <a:xfrm>
            <a:off x="400049" y="913012"/>
            <a:ext cx="8229601" cy="236274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86511" indent="-191007" defTabSz="859536">
              <a:spcBef>
                <a:spcPts val="1400"/>
              </a:spcBef>
              <a:defRPr sz="2256"/>
            </a:pPr>
            <a:r>
              <a:t>Use an array to represent a complete binary tree</a:t>
            </a:r>
          </a:p>
          <a:p>
            <a:pPr marL="286511" indent="-191007" defTabSz="859536">
              <a:spcBef>
                <a:spcPts val="1400"/>
              </a:spcBef>
              <a:defRPr sz="2256"/>
            </a:pPr>
            <a:r>
              <a:t>Number nodes in the order in which a level-order traversal would visit them</a:t>
            </a:r>
          </a:p>
          <a:p>
            <a:pPr marL="286511" indent="-191007" defTabSz="859536">
              <a:spcBef>
                <a:spcPts val="1400"/>
              </a:spcBef>
              <a:defRPr sz="2256"/>
            </a:pPr>
            <a:r>
              <a:t>Can locate either the children or the parent of any node </a:t>
            </a:r>
          </a:p>
          <a:p>
            <a:pPr marL="740155" lvl="1" indent="-214884" defTabSz="859536">
              <a:spcBef>
                <a:spcPts val="1400"/>
              </a:spcBef>
              <a:defRPr sz="2256"/>
            </a:pPr>
            <a:r>
              <a:t>Perform a simple computation on the node’s number</a:t>
            </a:r>
          </a:p>
        </p:txBody>
      </p:sp>
      <p:pic>
        <p:nvPicPr>
          <p:cNvPr id="58" name="A tree diagram represents the nodes in a binary tree structure.&#10;&#10;Picture 1" descr="A tree diagram represents the nodes in a binary tree structure.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649" y="3372726"/>
            <a:ext cx="7615254" cy="243144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FIGURE 27-1 A complete binary tree with its nodes numbered in level order and its representation as an array"/>
          <p:cNvSpPr txBox="1"/>
          <p:nvPr/>
        </p:nvSpPr>
        <p:spPr>
          <a:xfrm>
            <a:off x="443971" y="5710638"/>
            <a:ext cx="8229601" cy="71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384047">
              <a:defRPr sz="1848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27-1 A complete binary tree with its nodes numbered in level order and its representation as an array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812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An Array to Represent a Heap</a:t>
            </a:r>
          </a:p>
        </p:txBody>
      </p:sp>
      <p:sp>
        <p:nvSpPr>
          <p:cNvPr id="57" name="Content Placeholder 4"/>
          <p:cNvSpPr txBox="1">
            <a:spLocks noGrp="1"/>
          </p:cNvSpPr>
          <p:nvPr>
            <p:ph type="body" sz="half" idx="1"/>
          </p:nvPr>
        </p:nvSpPr>
        <p:spPr>
          <a:xfrm>
            <a:off x="400049" y="913012"/>
            <a:ext cx="8229601" cy="23627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5504" indent="0" defTabSz="859536">
              <a:spcBef>
                <a:spcPts val="1400"/>
              </a:spcBef>
              <a:buNone/>
              <a:defRPr sz="2256"/>
            </a:pPr>
            <a:r>
              <a:rPr lang="en-US" dirty="0"/>
              <a:t>Start storing the tree at index 1 of the array—that is, skipping the array’s first element—the node at array index </a:t>
            </a:r>
            <a:r>
              <a:rPr lang="en-US" dirty="0" err="1"/>
              <a:t>i</a:t>
            </a:r>
            <a:r>
              <a:rPr lang="en-US" dirty="0"/>
              <a:t> </a:t>
            </a:r>
          </a:p>
          <a:p>
            <a:pPr marL="438404" indent="-342900" defTabSz="859536">
              <a:spcBef>
                <a:spcPts val="1400"/>
              </a:spcBef>
              <a:defRPr sz="2256"/>
            </a:pPr>
            <a:r>
              <a:rPr lang="en-US" dirty="0"/>
              <a:t>Has a parent at index </a:t>
            </a:r>
            <a:r>
              <a:rPr lang="en-US" dirty="0" err="1"/>
              <a:t>i</a:t>
            </a:r>
            <a:r>
              <a:rPr lang="en-US" dirty="0"/>
              <a:t>/2, unless the node is the root (</a:t>
            </a:r>
            <a:r>
              <a:rPr lang="en-US" dirty="0" err="1"/>
              <a:t>i</a:t>
            </a:r>
            <a:r>
              <a:rPr lang="en-US" dirty="0"/>
              <a:t> is 1) </a:t>
            </a:r>
          </a:p>
          <a:p>
            <a:pPr marL="438404" indent="-342900" defTabSz="859536">
              <a:spcBef>
                <a:spcPts val="1400"/>
              </a:spcBef>
              <a:defRPr sz="2256"/>
            </a:pPr>
            <a:r>
              <a:rPr lang="en-US" dirty="0"/>
              <a:t>Has any children at indices 2i (left child) and 2i + 1 (right child)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653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719904" cy="807816"/>
          </a:xfrm>
          <a:prstGeom prst="rect">
            <a:avLst/>
          </a:prstGeom>
        </p:spPr>
        <p:txBody>
          <a:bodyPr/>
          <a:lstStyle>
            <a:lvl1pPr defTabSz="822959">
              <a:defRPr sz="3959"/>
            </a:lvl1pPr>
          </a:lstStyle>
          <a:p>
            <a:r>
              <a:rPr dirty="0"/>
              <a:t>An Array to Represent a Heap (Part 1)</a:t>
            </a:r>
          </a:p>
        </p:txBody>
      </p:sp>
      <p:sp>
        <p:nvSpPr>
          <p:cNvPr id="62" name="Content Placeholder 4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676655">
              <a:defRPr sz="2664"/>
            </a:lvl1pPr>
          </a:lstStyle>
          <a:p>
            <a:r>
              <a:t>LISTING 27-1 The class MaxHeap, partially completed</a:t>
            </a:r>
          </a:p>
        </p:txBody>
      </p:sp>
      <p:sp>
        <p:nvSpPr>
          <p:cNvPr id="63" name="/** A class that implements the ADT maxheap by using an array. */…"/>
          <p:cNvSpPr txBox="1"/>
          <p:nvPr/>
        </p:nvSpPr>
        <p:spPr>
          <a:xfrm>
            <a:off x="342371" y="728458"/>
            <a:ext cx="7646664" cy="540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A class that implements the ADT maxheap by using an array.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MaxHeap&lt;T </a:t>
            </a:r>
            <a:r>
              <a:rPr>
                <a:solidFill>
                  <a:srgbClr val="BA2DA2"/>
                </a:solidFill>
              </a:rPr>
              <a:t>extends</a:t>
            </a:r>
            <a:r>
              <a:t> Comparable&lt;? </a:t>
            </a:r>
            <a:r>
              <a:rPr>
                <a:solidFill>
                  <a:srgbClr val="BA2DA2"/>
                </a:solidFill>
              </a:rPr>
              <a:t>super</a:t>
            </a:r>
            <a:r>
              <a:t> T&gt;&gt;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   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MaxHeapInterface&lt;T&gt;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T[] heap;      </a:t>
            </a:r>
            <a:r>
              <a:t>// Array of heap entries; ignore heap[0]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lastIndex; </a:t>
            </a:r>
            <a:r>
              <a:t>// Index of last entry and number of entries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integrityOK = </a:t>
            </a:r>
            <a:r>
              <a:rPr>
                <a:solidFill>
                  <a:srgbClr val="BA2DA2"/>
                </a:solidFill>
              </a:rPr>
              <a:t>false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DEFAULT_CAPACITY = </a:t>
            </a:r>
            <a:r>
              <a:rPr>
                <a:solidFill>
                  <a:srgbClr val="272AD8"/>
                </a:solidFill>
              </a:rPr>
              <a:t>25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static</a:t>
            </a:r>
            <a:r>
              <a:t> </a:t>
            </a:r>
            <a:r>
              <a:rPr>
                <a:solidFill>
                  <a:srgbClr val="BA2DA2"/>
                </a:solidFill>
              </a:rPr>
              <a:t>final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MAX_CAPACITY = </a:t>
            </a:r>
            <a:r>
              <a:rPr>
                <a:solidFill>
                  <a:srgbClr val="272AD8"/>
                </a:solidFill>
              </a:rPr>
              <a:t>10000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000000"/>
                </a:solidFill>
              </a:rPr>
              <a:t>MaxHeap</a:t>
            </a:r>
            <a:r>
              <a:t>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</a:t>
            </a:r>
            <a:r>
              <a:rPr>
                <a:solidFill>
                  <a:srgbClr val="000000"/>
                </a:solidFill>
              </a:rPr>
              <a:t>initialCapacity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Is initialCapacity too small?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(initialCapacity &lt; DEFAULT_CAPACITY)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initialCapacity = DEFAULT_CAPACITY;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r>
              <a:rPr>
                <a:solidFill>
                  <a:srgbClr val="000000"/>
                </a:solidFill>
              </a:rPr>
              <a:t> </a:t>
            </a:r>
            <a:r>
              <a:t>// Is initialCapacity too big?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checkCapacity(initialCapacity);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The cast is safe because the new array contains null entries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@SuppressWarnings(</a:t>
            </a:r>
            <a:r>
              <a:rPr>
                <a:solidFill>
                  <a:srgbClr val="D12F1B"/>
                </a:solidFill>
              </a:rPr>
              <a:t>"unchecked"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T[] tempHeap = (T[])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Comparable[initialCapacity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heap = tempHeap;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lastIndex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integrityOK = </a:t>
            </a:r>
            <a:r>
              <a:rPr>
                <a:solidFill>
                  <a:srgbClr val="BA2DA2"/>
                </a:solidFill>
              </a:rPr>
              <a:t>true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344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22959">
              <a:defRPr sz="3959"/>
            </a:lvl1pPr>
          </a:lstStyle>
          <a:p>
            <a:r>
              <a:rPr dirty="0"/>
              <a:t>An Array to Represent a Heap (Part 2)</a:t>
            </a:r>
          </a:p>
        </p:txBody>
      </p:sp>
      <p:sp>
        <p:nvSpPr>
          <p:cNvPr id="66" name="Content Placeholder 4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676655">
              <a:defRPr sz="2664"/>
            </a:lvl1pPr>
          </a:lstStyle>
          <a:p>
            <a:r>
              <a:t>LISTING 27-1 The class MaxHeap, partially completed</a:t>
            </a:r>
          </a:p>
        </p:txBody>
      </p:sp>
      <p:sp>
        <p:nvSpPr>
          <p:cNvPr id="67" name="public MaxHeap()…"/>
          <p:cNvSpPr txBox="1"/>
          <p:nvPr/>
        </p:nvSpPr>
        <p:spPr>
          <a:xfrm>
            <a:off x="249435" y="656289"/>
            <a:ext cx="6350364" cy="580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MaxHeap()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BA2DA2"/>
                </a:solidFill>
              </a:rPr>
              <a:t>this</a:t>
            </a:r>
            <a:r>
              <a:rPr>
                <a:solidFill>
                  <a:srgbClr val="000000"/>
                </a:solidFill>
              </a:rPr>
              <a:t>(DEFAULT_CAPACITY); </a:t>
            </a:r>
            <a:r>
              <a:t>// Call next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default constructor </a:t>
            </a: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getMax()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		checkIntegrity();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T root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(!isEmpty())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   root = heap[</a:t>
            </a:r>
            <a:r>
              <a:rPr>
                <a:solidFill>
                  <a:srgbClr val="272AD8"/>
                </a:solidFill>
              </a:rPr>
              <a:t>1</a:t>
            </a:r>
            <a:r>
              <a:t>];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root;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getMax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isEmpty()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lastIndex &lt; </a:t>
            </a:r>
            <a:r>
              <a:rPr>
                <a:solidFill>
                  <a:srgbClr val="272AD8"/>
                </a:solidFill>
              </a:rPr>
              <a:t>1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isEmpty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getSize()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lastIndex;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getSize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71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22959">
              <a:defRPr sz="3959"/>
            </a:lvl1pPr>
          </a:lstStyle>
          <a:p>
            <a:r>
              <a:t>An Array to Represent a Heap (Part 3)</a:t>
            </a:r>
          </a:p>
        </p:txBody>
      </p:sp>
      <p:sp>
        <p:nvSpPr>
          <p:cNvPr id="70" name="Content Placeholder 4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676655">
              <a:defRPr sz="2664"/>
            </a:lvl1pPr>
          </a:lstStyle>
          <a:p>
            <a:r>
              <a:t>LISTING 27-1 The class MaxHeap, partially completed</a:t>
            </a:r>
          </a:p>
        </p:txBody>
      </p:sp>
      <p:sp>
        <p:nvSpPr>
          <p:cNvPr id="71" name="public void add(T newEntry)…"/>
          <p:cNvSpPr txBox="1"/>
          <p:nvPr/>
        </p:nvSpPr>
        <p:spPr>
          <a:xfrm>
            <a:off x="249435" y="763226"/>
            <a:ext cx="5077592" cy="520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</a:t>
            </a:r>
            <a:r>
              <a:rPr>
                <a:solidFill>
                  <a:srgbClr val="000000"/>
                </a:solidFill>
              </a:rPr>
              <a:t>add(T newEntry)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Will address later — See Segment 27.8.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add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removeMax()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// Will address later — See Segment 27.12.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removeMax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clear()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	checkIntegrity();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(lastIndex &gt; </a:t>
            </a:r>
            <a:r>
              <a:rPr>
                <a:solidFill>
                  <a:srgbClr val="272AD8"/>
                </a:solidFill>
              </a:rPr>
              <a:t>-1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heap[lastIndex]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lastIndex--;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lastIndex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clear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Private methods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. . 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MaxHeap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700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Adding an Entry</a:t>
            </a:r>
          </a:p>
        </p:txBody>
      </p:sp>
      <p:sp>
        <p:nvSpPr>
          <p:cNvPr id="74" name="FIGURE 27-2 The steps in adding 85 to the maxheap in Figure 27-1a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z="2156"/>
            </a:lvl1pPr>
          </a:lstStyle>
          <a:p>
            <a:r>
              <a:t>FIGURE 27-2 The steps in adding 85 to the maxheap in Figure 27-1a</a:t>
            </a:r>
          </a:p>
        </p:txBody>
      </p:sp>
      <p:pic>
        <p:nvPicPr>
          <p:cNvPr id="75" name="3 tree diagrams represent the nodes in a binary tree structure. There are 4 levels in each tree. Adding at a leaf." descr="3 tree diagrams represent the nodes in a binary tree structure. There are 4 levels in each tree. Adding at a leaf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71" y="2227488"/>
            <a:ext cx="2808600" cy="2555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3 tree diagrams represent the nodes in a binary tree structure. There are 4 levels in each tree. Swap new value with parent." descr="3 tree diagrams represent the nodes in a binary tree structure. There are 4 levels in each tree. Swap new value with parent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58746" y="2227488"/>
            <a:ext cx="2739983" cy="2555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3 tree diagrams represent the nodes in a binary tree structure. There are 4 levels in each tree. Result is maxheap." descr="3 tree diagrams represent the nodes in a binary tree structure. There are 4 levels in each tree. Result is maxheap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90845" y="2227488"/>
            <a:ext cx="2744716" cy="25554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477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a66f0b0a-e2d4-4059-810c-127573d4cb4e" origin="userSelected"/>
</file>

<file path=customXml/itemProps1.xml><?xml version="1.0" encoding="utf-8"?>
<ds:datastoreItem xmlns:ds="http://schemas.openxmlformats.org/officeDocument/2006/customXml" ds:itemID="{BE8ABEF0-7D6E-495E-8B14-4EE393CADF63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15045</TotalTime>
  <Words>2542</Words>
  <Application>Microsoft Office PowerPoint</Application>
  <PresentationFormat>On-screen Show (4:3)</PresentationFormat>
  <Paragraphs>420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Courier New</vt:lpstr>
      <vt:lpstr>Helvetica</vt:lpstr>
      <vt:lpstr>Menlo</vt:lpstr>
      <vt:lpstr>Times</vt:lpstr>
      <vt:lpstr>Times New Roman</vt:lpstr>
      <vt:lpstr>Verdana</vt:lpstr>
      <vt:lpstr>508 Lecture</vt:lpstr>
      <vt:lpstr>Data Structures and Abstractions with Java™</vt:lpstr>
      <vt:lpstr>Heap and Maxheap</vt:lpstr>
      <vt:lpstr>Heap and Maxheap</vt:lpstr>
      <vt:lpstr>An Array to Represent a Heap</vt:lpstr>
      <vt:lpstr>An Array to Represent a Heap</vt:lpstr>
      <vt:lpstr>An Array to Represent a Heap (Part 1)</vt:lpstr>
      <vt:lpstr>An Array to Represent a Heap (Part 2)</vt:lpstr>
      <vt:lpstr>An Array to Represent a Heap (Part 3)</vt:lpstr>
      <vt:lpstr>Adding an Entry</vt:lpstr>
      <vt:lpstr>Adding an Entry without Swaps</vt:lpstr>
      <vt:lpstr>Adding an Entry to Heap (Part 1)</vt:lpstr>
      <vt:lpstr>Adding an Entry to Heap (Part 2)</vt:lpstr>
      <vt:lpstr>Adding an Entry</vt:lpstr>
      <vt:lpstr>Adding an Entry</vt:lpstr>
      <vt:lpstr>Removing a Value from A Heap</vt:lpstr>
      <vt:lpstr>Removing a Value without Swaps</vt:lpstr>
      <vt:lpstr>Removing the Root</vt:lpstr>
      <vt:lpstr>Removing the Root</vt:lpstr>
      <vt:lpstr>Removing the Root</vt:lpstr>
      <vt:lpstr>Creating a Heap</vt:lpstr>
      <vt:lpstr>Creating a Heap</vt:lpstr>
      <vt:lpstr>Creating a Heap</vt:lpstr>
      <vt:lpstr>Heap Sort</vt:lpstr>
      <vt:lpstr>Heap Sort - Revised reheap Method</vt:lpstr>
      <vt:lpstr>Heap Sort</vt:lpstr>
      <vt:lpstr>Data Structures and Abstractions with Java™</vt:lpstr>
      <vt:lpstr>ADT Priority Queue</vt:lpstr>
      <vt:lpstr>ADT Priority Queue</vt:lpstr>
      <vt:lpstr>Tracking Your Assignments</vt:lpstr>
      <vt:lpstr>Tracking Your Assignments</vt:lpstr>
      <vt:lpstr>Java Class Library: The Class PriorityQueue</vt:lpstr>
      <vt:lpstr>Data Structures and Abstractions with Java™</vt:lpstr>
      <vt:lpstr>Possible Implementations of a Priority Queue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Abstractions with Java™</dc:title>
  <cp:lastModifiedBy>Bashir, Mehwish</cp:lastModifiedBy>
  <cp:revision>17</cp:revision>
  <dcterms:modified xsi:type="dcterms:W3CDTF">2023-11-06T16:24:24Z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68741c5d-0425-45e1-a54f-43106d840648</vt:lpwstr>
  </property>
  <property fmtid="{D5CDD505-2E9C-101B-9397-08002B2CF9AE}" pid="3" name="bjDocumentSecurityLabel">
    <vt:lpwstr>This item has no classification</vt:lpwstr>
  </property>
  <property fmtid="{D5CDD505-2E9C-101B-9397-08002B2CF9AE}" pid="4" name="bjClsUserRVM">
    <vt:lpwstr>[]</vt:lpwstr>
  </property>
  <property fmtid="{D5CDD505-2E9C-101B-9397-08002B2CF9AE}" pid="5" name="bjSaver">
    <vt:lpwstr>LLGGG5/sCxlNXkHtRfdo7HBlZ0Lw8up2</vt:lpwstr>
  </property>
</Properties>
</file>